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8" r:id="rId2"/>
    <p:sldMasterId id="2147483674" r:id="rId3"/>
    <p:sldMasterId id="2147483692" r:id="rId4"/>
    <p:sldMasterId id="2147483694" r:id="rId5"/>
  </p:sldMasterIdLst>
  <p:notesMasterIdLst>
    <p:notesMasterId r:id="rId32"/>
  </p:notesMasterIdLst>
  <p:sldIdLst>
    <p:sldId id="298" r:id="rId6"/>
    <p:sldId id="309" r:id="rId7"/>
    <p:sldId id="299" r:id="rId8"/>
    <p:sldId id="302" r:id="rId9"/>
    <p:sldId id="300" r:id="rId10"/>
    <p:sldId id="301" r:id="rId11"/>
    <p:sldId id="310" r:id="rId12"/>
    <p:sldId id="290" r:id="rId13"/>
    <p:sldId id="304" r:id="rId14"/>
    <p:sldId id="303" r:id="rId15"/>
    <p:sldId id="308" r:id="rId16"/>
    <p:sldId id="312" r:id="rId17"/>
    <p:sldId id="311" r:id="rId18"/>
    <p:sldId id="314" r:id="rId19"/>
    <p:sldId id="313" r:id="rId20"/>
    <p:sldId id="315" r:id="rId21"/>
    <p:sldId id="316" r:id="rId22"/>
    <p:sldId id="317" r:id="rId23"/>
    <p:sldId id="319" r:id="rId24"/>
    <p:sldId id="320" r:id="rId25"/>
    <p:sldId id="321" r:id="rId26"/>
    <p:sldId id="323" r:id="rId27"/>
    <p:sldId id="318" r:id="rId28"/>
    <p:sldId id="305" r:id="rId29"/>
    <p:sldId id="324" r:id="rId30"/>
    <p:sldId id="322" r:id="rId31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5CC5ED"/>
    <a:srgbClr val="B5D59D"/>
    <a:srgbClr val="F19A9C"/>
    <a:srgbClr val="F19A6E"/>
    <a:srgbClr val="F6AF6E"/>
    <a:srgbClr val="76B856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76549" autoAdjust="0"/>
  </p:normalViewPr>
  <p:slideViewPr>
    <p:cSldViewPr snapToGrid="0" snapToObjects="1">
      <p:cViewPr>
        <p:scale>
          <a:sx n="80" d="100"/>
          <a:sy n="80" d="100"/>
        </p:scale>
        <p:origin x="-102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90" y="-78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B72FD1-1DD9-4D94-942E-9DADAC075E54}" type="datetimeFigureOut">
              <a:rPr lang="de-DE"/>
              <a:pPr>
                <a:defRPr/>
              </a:pPr>
              <a:t>18.11.2011</a:t>
            </a:fld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9DB183-A2B0-4CEA-8B89-3525605B40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AD6355-8868-4F58-8426-C6705299044D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744538"/>
            <a:ext cx="4572000" cy="3429000"/>
          </a:xfrm>
          <a:ln/>
        </p:spPr>
      </p:sp>
      <p:sp>
        <p:nvSpPr>
          <p:cNvPr id="2765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dirty="0" smtClean="0">
                <a:latin typeface="Calibri" pitchFamily="34" charset="0"/>
                <a:ea typeface="ＭＳ Ｐゴシック" charset="-128"/>
              </a:rPr>
              <a:t>Dette er </a:t>
            </a:r>
            <a:r>
              <a:rPr lang="nb-NO" dirty="0" err="1" smtClean="0">
                <a:latin typeface="Calibri" pitchFamily="34" charset="0"/>
                <a:ea typeface="ＭＳ Ｐゴシック" charset="-128"/>
              </a:rPr>
              <a:t>SOS-barnebyen</a:t>
            </a:r>
            <a:r>
              <a:rPr lang="nb-NO" dirty="0" smtClean="0">
                <a:latin typeface="Calibri" pitchFamily="34" charset="0"/>
                <a:ea typeface="ＭＳ Ｐゴシック" charset="-128"/>
              </a:rPr>
              <a:t> i Malawi, men tallene som her er tatt med illustrerer dimensjonene i Odd Fellow Ordenens </a:t>
            </a:r>
            <a:r>
              <a:rPr lang="nb-NO" dirty="0" err="1" smtClean="0">
                <a:latin typeface="Calibri" pitchFamily="34" charset="0"/>
                <a:ea typeface="ＭＳ Ｐゴシック" charset="-128"/>
              </a:rPr>
              <a:t>SOS-barneby</a:t>
            </a:r>
            <a:r>
              <a:rPr lang="nb-NO" dirty="0" smtClean="0">
                <a:latin typeface="Calibri" pitchFamily="34" charset="0"/>
                <a:ea typeface="ＭＳ Ｐゴシック" charset="-128"/>
              </a:rPr>
              <a:t> i Malawi.</a:t>
            </a:r>
          </a:p>
          <a:p>
            <a:endParaRPr lang="nb-NO" dirty="0" smtClean="0">
              <a:latin typeface="Calibri" pitchFamily="34" charset="0"/>
              <a:ea typeface="ＭＳ Ｐゴシック" charset="-128"/>
            </a:endParaRPr>
          </a:p>
          <a:p>
            <a:r>
              <a:rPr lang="nb-NO" dirty="0" smtClean="0">
                <a:latin typeface="Calibri" pitchFamily="34" charset="0"/>
                <a:ea typeface="ＭＳ Ｐゴシック" charset="-128"/>
              </a:rPr>
              <a:t>De blå tallene viser arbeidet med trygge hjem, mens de røde viser utdanningstiltakene.</a:t>
            </a:r>
          </a:p>
          <a:p>
            <a:endParaRPr lang="nb-NO" dirty="0" smtClean="0">
              <a:latin typeface="Calibri" pitchFamily="34" charset="0"/>
              <a:ea typeface="ＭＳ Ｐゴシック" charset="-128"/>
            </a:endParaRPr>
          </a:p>
          <a:p>
            <a:r>
              <a:rPr lang="nb-NO" dirty="0" smtClean="0">
                <a:latin typeface="Calibri" pitchFamily="34" charset="0"/>
                <a:ea typeface="ＭＳ Ｐゴシック" charset="-128"/>
              </a:rPr>
              <a:t>De mest sårbare barna får en familie og et trygt hjem gjennom </a:t>
            </a:r>
            <a:r>
              <a:rPr lang="nb-NO" dirty="0" err="1" smtClean="0">
                <a:latin typeface="Calibri" pitchFamily="34" charset="0"/>
                <a:ea typeface="ＭＳ Ｐゴシック" charset="-128"/>
              </a:rPr>
              <a:t>SOS-barnebyen</a:t>
            </a:r>
            <a:r>
              <a:rPr lang="nb-NO" dirty="0" smtClean="0">
                <a:latin typeface="Calibri" pitchFamily="34" charset="0"/>
                <a:ea typeface="ＭＳ Ｐゴシック" charset="-128"/>
              </a:rPr>
              <a:t>. SOS-familieprogrammet styrker familier i nærmiljøet slik at de selv kan bli i stand til å gi barna sine god omsorg. Barna får en stabil og god oppvekst med trygge omsorgspersoner og søsken der de bor. I tillegg skal vi sørge for helse-, omsorgs- og utdanningstilbud og styrking av barns rettigheter. Vi former fremtiden og utvikler lokalsamfunnet til barna basert på 60 års arbeid innen barneomsorg. </a:t>
            </a:r>
          </a:p>
        </p:txBody>
      </p:sp>
      <p:sp>
        <p:nvSpPr>
          <p:cNvPr id="276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AB7A3D-F9AD-46AF-8E00-B4B57A558207}" type="slidenum">
              <a:rPr lang="nb-NO" smtClean="0"/>
              <a:pPr/>
              <a:t>11</a:t>
            </a:fld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Arbeidsgruppen i </a:t>
            </a:r>
            <a:r>
              <a:rPr lang="nb-NO" i="1" dirty="0" smtClean="0"/>
              <a:t>Sammen</a:t>
            </a:r>
            <a:r>
              <a:rPr lang="nb-NO" i="1" baseline="0" dirty="0" smtClean="0"/>
              <a:t> for barn i Malawi </a:t>
            </a:r>
            <a:r>
              <a:rPr lang="nb-NO" baseline="0" dirty="0" smtClean="0"/>
              <a:t>har laget et informasjonshefte til innsikt og motivasjon. Alle Distriktets kontaktpersoner har fått tilsendt i overkant av 100 eksemplarer. Disse skal leveres ut til alle loger sammen med en presentasjon </a:t>
            </a:r>
            <a: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om Landssaken.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Dersom de selv ikke får gitt informasjonen  så skal de avklare dette med logens kontaktperson for Landssaken som vil kunne informere og foreta fordelingen.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Prosjektet er døpt </a:t>
            </a:r>
            <a:r>
              <a:rPr lang="nb-NO" i="1" dirty="0" smtClean="0"/>
              <a:t>Sammen for barn i Malawi </a:t>
            </a:r>
            <a:r>
              <a:rPr lang="nb-NO" i="0" dirty="0" smtClean="0"/>
              <a:t>og vi har delt det opp i tre ulike faser.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Landssaken 2011-2013 representerer </a:t>
            </a:r>
            <a:r>
              <a:rPr lang="nb-NO" sz="1200" b="1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første fase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 aksjonen </a:t>
            </a:r>
            <a:r>
              <a:rPr lang="nb-NO" sz="1200" i="1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Sammen for barn i Malawi, og eies helt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og holdent av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Ordenen. Målsettingen er å samle inn 500 kroner i gjennomsnitt per medlem. Til sammen vil dette bidra til over 11 millioner kroner til den nye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Fellow-barnebyen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i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Ngabu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nb-NO" sz="1200" b="1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Fase 2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er fadderrekruttering i regi av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 Høsten 2012 skal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gjennomføre en stor kampanje for å rekruttere flere faddere. Vi i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Ordenen ønsker å etterleve våre budord, og vi vil derfor hjelpe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ved å stille vår </a:t>
            </a:r>
            <a:r>
              <a:rPr lang="nn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kapasitet og vårt nettverk til disposisjon i arbeidet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med å rekruttere nye faddere.</a:t>
            </a:r>
          </a:p>
          <a:p>
            <a:r>
              <a:rPr lang="nb-NO" sz="1200" b="1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Fase 3: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Våren 2013 gjennomføres det en nasjonal innsamlingsaksjon, som en siste innspurt i finansieringen av den nye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Fellow-barnebyen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i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Ngabu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 Når denne aktiviteten er overstått skal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barnebyen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være sluttfinansiert. Vår innsats vil gi 150 barn et trygt hjem og over 2000 barn vil få støtte gjennom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famileprogrammet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nb-NO" sz="1200" b="0" kern="1200" baseline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Fase 2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er fadderrekruttering i regi av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 Høsten 2012 skal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gjennomføre en stor kampanje for å rekruttere flere faddere. Vi i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Ordenen ønsker å etterleve våre budord, og vi vil derfor hjelpe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ved å stille vår </a:t>
            </a:r>
            <a:r>
              <a:rPr lang="nn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kapasitet og vårt nettverk til disposisjon i arbeidet 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med å rekruttere nye faddere.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Dette er mulighetenes aften fordi:</a:t>
            </a:r>
          </a:p>
          <a:p>
            <a:r>
              <a:rPr lang="nb-NO" sz="2000" dirty="0" smtClean="0">
                <a:latin typeface="Calibri" pitchFamily="34" charset="0"/>
              </a:rPr>
              <a:t>Mulighet for tusenvis av barn i </a:t>
            </a:r>
            <a:r>
              <a:rPr lang="nb-NO" sz="2000" dirty="0" err="1" smtClean="0">
                <a:latin typeface="Calibri" pitchFamily="34" charset="0"/>
              </a:rPr>
              <a:t>Ngabu</a:t>
            </a:r>
            <a:r>
              <a:rPr lang="nb-NO" sz="2000" dirty="0" smtClean="0">
                <a:latin typeface="Calibri" pitchFamily="34" charset="0"/>
              </a:rPr>
              <a:t> og i resten av verden</a:t>
            </a:r>
          </a:p>
          <a:p>
            <a:r>
              <a:rPr lang="nb-NO" sz="2000" dirty="0" smtClean="0">
                <a:latin typeface="Calibri" pitchFamily="34" charset="0"/>
              </a:rPr>
              <a:t>Mulighet til å hjelpe de trengende og oppdra de foreldreløse</a:t>
            </a:r>
          </a:p>
          <a:p>
            <a:r>
              <a:rPr lang="nb-NO" sz="2000" dirty="0" smtClean="0">
                <a:latin typeface="Calibri" pitchFamily="34" charset="0"/>
              </a:rPr>
              <a:t>Mulighet til markering av Odd </a:t>
            </a:r>
            <a:r>
              <a:rPr lang="nb-NO" sz="2000" dirty="0" err="1" smtClean="0">
                <a:latin typeface="Calibri" pitchFamily="34" charset="0"/>
              </a:rPr>
              <a:t>Fellow</a:t>
            </a:r>
            <a:r>
              <a:rPr lang="nb-NO" sz="2000" dirty="0" smtClean="0">
                <a:latin typeface="Calibri" pitchFamily="34" charset="0"/>
              </a:rPr>
              <a:t> Ordenens verdier og det oppdrag som budordene representerer</a:t>
            </a:r>
          </a:p>
          <a:p>
            <a:r>
              <a:rPr lang="nb-NO" sz="2000" dirty="0" smtClean="0">
                <a:latin typeface="Calibri" pitchFamily="34" charset="0"/>
              </a:rPr>
              <a:t>Mulighet til å invitere venner og bekjente til en verdifull og viktig markering</a:t>
            </a:r>
          </a:p>
          <a:p>
            <a:r>
              <a:rPr lang="nb-NO" sz="2000" dirty="0" smtClean="0">
                <a:latin typeface="Calibri" pitchFamily="34" charset="0"/>
              </a:rPr>
              <a:t>Mulighet til å sette offentlighetens positive lys på Odd </a:t>
            </a:r>
            <a:r>
              <a:rPr lang="nb-NO" sz="2000" dirty="0" err="1" smtClean="0">
                <a:latin typeface="Calibri" pitchFamily="34" charset="0"/>
              </a:rPr>
              <a:t>Fellow</a:t>
            </a:r>
            <a:r>
              <a:rPr lang="nb-NO" sz="2000" dirty="0" smtClean="0">
                <a:latin typeface="Calibri" pitchFamily="34" charset="0"/>
              </a:rPr>
              <a:t> Ordenen og samarbeidet med </a:t>
            </a:r>
            <a:r>
              <a:rPr lang="nb-NO" sz="2000" dirty="0" err="1" smtClean="0">
                <a:latin typeface="Calibri" pitchFamily="34" charset="0"/>
              </a:rPr>
              <a:t>SOS-barnebyer</a:t>
            </a:r>
            <a:endParaRPr lang="nb-NO" sz="2000" dirty="0" smtClean="0">
              <a:latin typeface="Calibri" pitchFamily="34" charset="0"/>
            </a:endParaRPr>
          </a:p>
          <a:p>
            <a:r>
              <a:rPr lang="nb-NO" sz="2000" dirty="0" smtClean="0">
                <a:latin typeface="Calibri" pitchFamily="34" charset="0"/>
              </a:rPr>
              <a:t>Fordi</a:t>
            </a:r>
          </a:p>
          <a:p>
            <a:pPr lvl="1"/>
            <a:r>
              <a:rPr lang="nb-NO" sz="1600" dirty="0" smtClean="0">
                <a:latin typeface="Calibri" pitchFamily="34" charset="0"/>
              </a:rPr>
              <a:t>Tenn et håp – tenn barnas lys er i tråd med julens budskap</a:t>
            </a:r>
          </a:p>
          <a:p>
            <a:pPr lvl="1"/>
            <a:r>
              <a:rPr lang="nb-NO" sz="1600" dirty="0" smtClean="0">
                <a:latin typeface="Calibri" pitchFamily="34" charset="0"/>
              </a:rPr>
              <a:t>Arrangementene vil sette en verdifokus i 87 lokalsamfunn vel en uke før jul</a:t>
            </a:r>
          </a:p>
          <a:p>
            <a:pPr lvl="1"/>
            <a:r>
              <a:rPr lang="nb-NO" sz="1600" dirty="0" smtClean="0">
                <a:latin typeface="Calibri" pitchFamily="34" charset="0"/>
              </a:rPr>
              <a:t>Dette vil engasjere pressen og media</a:t>
            </a:r>
          </a:p>
          <a:p>
            <a:pPr lvl="1"/>
            <a:r>
              <a:rPr lang="nb-NO" sz="1600" dirty="0" smtClean="0">
                <a:latin typeface="Calibri" pitchFamily="34" charset="0"/>
              </a:rPr>
              <a:t>Mulighet for at også TV 2 blir begeistret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Siste innspurt for å nå vår felles målsetning om en ny Odd </a:t>
            </a:r>
            <a:r>
              <a:rPr lang="nb-NO" sz="1200" kern="12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Fellow-barneby</a:t>
            </a:r>
            <a: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i Malawi.</a:t>
            </a:r>
            <a:b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Dette er en fase som trer i kraft først våren 2013 så vi har ingen detaljer på plass per i dag. Men vi skal gjennomføre en landsomfattende innsamlingsaksjon som </a:t>
            </a:r>
            <a:r>
              <a:rPr lang="nb-NO" sz="1200" kern="12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er ansvarlig for og som vi skal </a:t>
            </a:r>
            <a:r>
              <a:rPr lang="nb-NO" sz="1200" b="1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planlegge sammen.</a:t>
            </a:r>
            <a:endParaRPr lang="nb-NO" sz="12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 smtClean="0"/>
              <a:t>Stort engasjement og mange svært gode forslag.</a:t>
            </a:r>
          </a:p>
          <a:p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Omfattende beslutningsprosess i hele Odd </a:t>
            </a:r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Fellow</a:t>
            </a: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Ordenen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22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 Tre</a:t>
            </a:r>
            <a:r>
              <a:rPr lang="nb-NO" baseline="0" dirty="0" smtClean="0"/>
              <a:t> Kjedeledd har i snart 200 år vært et sterkt symbol for hjelp og støtte til foreldreløse barn. Slik solsikken trenger vann og næring for å vokse seg fine trenger barn Vennskap og Kjærlighet fra voksne.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 oktober 2011 reiste representanter fra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Ordenen og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til Malawi for å stifte bekjentskap med lokale samarbeidspartnere, og sammen legge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grunnstenen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for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Fellow-barnebyen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i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Ngabu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 Den norske delegasjonen som reiste til Malawi, bestod blant annet av Odd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Fellow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Ordenens Stor Sire, Morten Buan, Stor Sekretær, Steinar Jansen, og generalsekretær i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SOS-barnebyer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, Svein Grønnern.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Det var knyttet stor spenning til seremonien, som hadde samlet over 600 barn, foreldre og besteforeldre, samt flere skoler i distriktet. Det var et stort symbolsk øyeblikk hvor store og små strømmet til for å få et glimt når Stor Sire Morten Buan, Svein Grønnern og barneministeren sammen la ned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stenen</a:t>
            </a:r>
            <a:r>
              <a:rPr lang="nb-NO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dirty="0" smtClean="0">
                <a:latin typeface="Calibri" pitchFamily="34" charset="0"/>
                <a:ea typeface="ＭＳ Ｐゴシック" charset="-128"/>
              </a:rPr>
              <a:t>Budordene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om å oppdra de foreldreløse og å hjelpe de trengende har vært dominerende i Odd Fellow Ordenens utadvendte sosiale arbeid.  Lenge før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SOS-barnebyer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ble etablert var Ordenen involvert i bygging og drift av barnehjem for foreldreløse både i USA og i Norge. </a:t>
            </a:r>
          </a:p>
          <a:p>
            <a:endParaRPr lang="nb-NO" baseline="0" dirty="0" smtClean="0">
              <a:latin typeface="Calibri" pitchFamily="34" charset="0"/>
              <a:ea typeface="ＭＳ Ｐゴシック" charset="-128"/>
            </a:endParaRPr>
          </a:p>
          <a:p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Det er i pakt med disse tradisjoner at Odd Fellow Ordenen i USA og i Danmark tok lærdom av Odd Fellow Ordenen i Norge og engasjerte seg i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SOS-barnebyprosjekter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i hhv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Cambodia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og i Rwanda. Den danske Odd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Fellow-barnebyen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ble åpnet i mai 2011 og den ligger altså i Rwanda.</a:t>
            </a:r>
          </a:p>
          <a:p>
            <a:endParaRPr lang="nb-NO" baseline="0" dirty="0" smtClean="0">
              <a:latin typeface="Calibri" pitchFamily="34" charset="0"/>
              <a:ea typeface="ＭＳ Ｐゴシック" charset="-128"/>
            </a:endParaRPr>
          </a:p>
          <a:p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Odd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Fellow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Ordenen i Bergen er viktige bidragsytere til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Barnebyen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i Bergen. Odd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Fellow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Ordenen stiller opp med alt fra transport av familie til montering av møbler. I innflyttingsperioden var frivillige fra Ordenen meget betydningsfulle medhjelpere.</a:t>
            </a:r>
            <a:endParaRPr lang="nb-NO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91493-5B24-40E0-82C5-CF9B2777DB23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Som nevnt har Odd</a:t>
            </a:r>
            <a:r>
              <a:rPr lang="nb-NO" baseline="0" dirty="0" smtClean="0"/>
              <a:t> Fellow Ordenen i USA og i Danmark etter mønster fra Norge tatt opp samarbeid med </a:t>
            </a:r>
            <a:r>
              <a:rPr lang="nb-NO" baseline="0" dirty="0" err="1" smtClean="0"/>
              <a:t>SOS-barnebyer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dirty="0" err="1" smtClean="0">
                <a:latin typeface="Calibri" pitchFamily="34" charset="0"/>
                <a:ea typeface="ＭＳ Ｐゴシック" charset="-128"/>
              </a:rPr>
              <a:t>SOS-barnebyer</a:t>
            </a:r>
            <a:r>
              <a:rPr lang="nb-NO" dirty="0" smtClean="0">
                <a:latin typeface="Calibri" pitchFamily="34" charset="0"/>
                <a:ea typeface="ＭＳ Ｐゴシック" charset="-128"/>
              </a:rPr>
              <a:t> representerer et stort og viktig nettverk av givere som Odd Fellow Ordenen er en del av. I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vårt utadvendte innsamlingsarbeid blir dette  nettverket lokalt meget viktig. </a:t>
            </a:r>
            <a:endParaRPr lang="nb-NO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56B7FF-BD30-4DEE-97B5-880E6A89832B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nb-NO" sz="1400" dirty="0" smtClean="0"/>
              <a:t>Ønsket å hjelpe foreldreløse barn etter 2. verdenskrig</a:t>
            </a:r>
          </a:p>
          <a:p>
            <a:pPr lvl="1">
              <a:defRPr/>
            </a:pPr>
            <a:r>
              <a:rPr lang="nb-NO" sz="1400" dirty="0" smtClean="0"/>
              <a:t>Samlet inn penger og bygde første </a:t>
            </a:r>
            <a:r>
              <a:rPr lang="nb-NO" sz="1400" dirty="0" err="1" smtClean="0"/>
              <a:t>barneby</a:t>
            </a:r>
            <a:r>
              <a:rPr lang="nb-NO" sz="1400" dirty="0" smtClean="0"/>
              <a:t> i </a:t>
            </a:r>
            <a:r>
              <a:rPr lang="nb-NO" sz="1400" dirty="0" err="1" smtClean="0"/>
              <a:t>Imst</a:t>
            </a:r>
            <a:r>
              <a:rPr lang="nb-NO" sz="1400" dirty="0" smtClean="0"/>
              <a:t> i Østerrike. </a:t>
            </a:r>
          </a:p>
          <a:p>
            <a:pPr lvl="1">
              <a:defRPr/>
            </a:pPr>
            <a:r>
              <a:rPr lang="nb-NO" sz="1400" dirty="0" smtClean="0"/>
              <a:t>Den er fortsatt full av barn.</a:t>
            </a:r>
          </a:p>
          <a:p>
            <a:pPr lvl="1">
              <a:defRPr/>
            </a:pPr>
            <a:endParaRPr lang="nb-NO" sz="1400" dirty="0" smtClean="0"/>
          </a:p>
          <a:p>
            <a:pPr lvl="1">
              <a:defRPr/>
            </a:pPr>
            <a:r>
              <a:rPr lang="nb-NO" sz="1400" dirty="0" smtClean="0"/>
              <a:t>I dag er SOS-barnebyer i 132 land:  </a:t>
            </a:r>
          </a:p>
          <a:p>
            <a:pPr lvl="1">
              <a:defRPr/>
            </a:pPr>
            <a:r>
              <a:rPr lang="nb-NO" sz="1400" dirty="0" smtClean="0"/>
              <a:t>Driver </a:t>
            </a:r>
            <a:r>
              <a:rPr lang="nb-NO" sz="1400" dirty="0" err="1" smtClean="0"/>
              <a:t>barnebyer</a:t>
            </a:r>
            <a:r>
              <a:rPr lang="nb-NO" sz="1400" dirty="0" smtClean="0"/>
              <a:t>, barnehager skoler, yrkesskoler, </a:t>
            </a:r>
          </a:p>
          <a:p>
            <a:pPr lvl="1">
              <a:defRPr/>
            </a:pPr>
            <a:r>
              <a:rPr lang="nb-NO" sz="1400" dirty="0" smtClean="0"/>
              <a:t>medisinske senter, familie- og nødhjelpsprogram</a:t>
            </a:r>
          </a:p>
          <a:p>
            <a:pPr lvl="1">
              <a:defRPr/>
            </a:pPr>
            <a:r>
              <a:rPr lang="nb-NO" sz="1400" dirty="0" smtClean="0"/>
              <a:t>Rundt en million barn og deres familier får hjelp gjennom </a:t>
            </a:r>
          </a:p>
          <a:p>
            <a:pPr lvl="1">
              <a:defRPr/>
            </a:pPr>
            <a:r>
              <a:rPr lang="nb-NO" sz="1400" dirty="0" err="1" smtClean="0"/>
              <a:t>SOS-barnebyers</a:t>
            </a:r>
            <a:r>
              <a:rPr lang="nb-NO" sz="1400" dirty="0" smtClean="0"/>
              <a:t> arbeid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D7B89D-ADF9-498E-A2E2-FF3ACA80279B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DB183-A2B0-4CEA-8B89-3525605B406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dirty="0" smtClean="0">
                <a:latin typeface="Calibri" pitchFamily="34" charset="0"/>
                <a:ea typeface="ＭＳ Ｐゴシック" charset="-128"/>
              </a:rPr>
              <a:t>Malawi er et av NORADS hovedsamarbeidsland. I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2009 bidro Norge med ca 400 mill kroner til Malawi.  Midlene ble kanalisert både direkte til myndighetene men også gjennom ulike organisasjoner, også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SOS-barnebyer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. Mange bidrar i samarbeidet og erfaringene er gode, men selvsagt utfordrende.</a:t>
            </a:r>
          </a:p>
          <a:p>
            <a:endParaRPr lang="nb-NO" baseline="0" dirty="0" smtClean="0">
              <a:latin typeface="Calibri" pitchFamily="34" charset="0"/>
              <a:ea typeface="ＭＳ Ｐゴシック" charset="-128"/>
            </a:endParaRPr>
          </a:p>
          <a:p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SOS-barnebyer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Norge har tidligere finansiert byggingen av </a:t>
            </a:r>
            <a:r>
              <a:rPr lang="nb-NO" baseline="0" dirty="0" err="1" smtClean="0">
                <a:latin typeface="Calibri" pitchFamily="34" charset="0"/>
                <a:ea typeface="ＭＳ Ｐゴシック" charset="-128"/>
              </a:rPr>
              <a:t>SOS-barnebyen</a:t>
            </a:r>
            <a:r>
              <a:rPr lang="nb-NO" baseline="0" dirty="0" smtClean="0">
                <a:latin typeface="Calibri" pitchFamily="34" charset="0"/>
                <a:ea typeface="ＭＳ Ｐゴシック" charset="-128"/>
              </a:rPr>
              <a:t> i Blantyre i Malawi, hovedbidragsytere den gang var OBOS og lokalsamfunnet på Kongsberg gjennom Kongsberg Jazzfestival. Erfaringene er positive.</a:t>
            </a:r>
            <a:endParaRPr lang="nb-NO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45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0EC891-98C8-43BF-AED8-B2A1FC352714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smtClean="0">
                <a:solidFill>
                  <a:srgbClr val="0070C0"/>
                </a:solidFill>
                <a:latin typeface="Calibri" pitchFamily="34" charset="0"/>
                <a:ea typeface="ＭＳ Ｐゴシック" charset="-128"/>
              </a:rPr>
              <a:t>En SOS-barneby med programmer innen omsorg, utdanning, helse og styrking av barns rettigheter; Målet med tiltakene er å gi barn et trygt hjem – enten i egen familie eller i en SOS-familie – slik at de utvikler seg til selvstendige voksne som bidrar til samfunnet sitt. </a:t>
            </a:r>
          </a:p>
          <a:p>
            <a:endParaRPr lang="nb-NO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66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52A86B-78E0-4696-B169-94776706D6CD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060700" y="217215"/>
            <a:ext cx="59033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54349" y="217488"/>
            <a:ext cx="5910263" cy="7191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/>
            </a:lvl1pPr>
          </a:lstStyle>
          <a:p>
            <a:r>
              <a:rPr lang="de-AT" dirty="0" err="1" smtClean="0"/>
              <a:t>Klikk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å</a:t>
            </a:r>
            <a:r>
              <a:rPr lang="de-AT" dirty="0" smtClean="0"/>
              <a:t> </a:t>
            </a:r>
            <a:r>
              <a:rPr lang="de-AT" dirty="0" err="1" smtClean="0"/>
              <a:t>redigere</a:t>
            </a:r>
            <a:r>
              <a:rPr lang="de-AT" dirty="0" smtClean="0"/>
              <a:t> </a:t>
            </a:r>
            <a:r>
              <a:rPr lang="de-AT" dirty="0" err="1" smtClean="0"/>
              <a:t>tittelstil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953215"/>
            <a:ext cx="8758666" cy="341888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buNone/>
              <a:defRPr sz="3000" b="0" i="0" cap="all">
                <a:solidFill>
                  <a:srgbClr val="F6AF6E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AT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2431260" y="60840"/>
            <a:ext cx="6624000" cy="191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3800"/>
              </a:lnSpc>
              <a:defRPr sz="4000" baseline="0"/>
            </a:lvl1pPr>
          </a:lstStyle>
          <a:p>
            <a:r>
              <a:rPr lang="nb-NO" smtClean="0"/>
              <a:t>Klikk for å redigere tittelstil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3334" y="2628900"/>
            <a:ext cx="8758666" cy="40332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205334" y="1635715"/>
            <a:ext cx="875866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97729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041900" y="2667000"/>
            <a:ext cx="4315800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060700" y="217215"/>
            <a:ext cx="59033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AT" dirty="0" smtClean="0"/>
              <a:t>MASTERTITLE</a:t>
            </a:r>
            <a:br>
              <a:rPr lang="de-AT" dirty="0" smtClean="0"/>
            </a:br>
            <a:r>
              <a:rPr lang="de-AT" dirty="0" smtClean="0"/>
              <a:t>MASTERTITLE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648200" y="2129459"/>
            <a:ext cx="4305676" cy="4532707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584200" y="2667000"/>
            <a:ext cx="3924676" cy="3995166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800"/>
            </a:lvl1pPr>
            <a:lvl2pPr>
              <a:lnSpc>
                <a:spcPts val="2400"/>
              </a:lnSpc>
              <a:defRPr sz="2600"/>
            </a:lvl2pPr>
            <a:lvl3pPr>
              <a:lnSpc>
                <a:spcPts val="2400"/>
              </a:lnSpc>
              <a:defRPr sz="2400"/>
            </a:lvl3pPr>
            <a:lvl4pPr>
              <a:lnSpc>
                <a:spcPts val="2400"/>
              </a:lnSpc>
              <a:defRPr sz="22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3200" y="1635715"/>
            <a:ext cx="4305676" cy="866185"/>
          </a:xfrm>
        </p:spPr>
        <p:txBody>
          <a:bodyPr anchor="b">
            <a:normAutofit/>
          </a:bodyPr>
          <a:lstStyle>
            <a:lvl1pPr>
              <a:buNone/>
              <a:defRPr sz="3000" cap="all">
                <a:solidFill>
                  <a:srgbClr val="E7436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54349" y="217488"/>
            <a:ext cx="5910263" cy="7191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113" y="1798638"/>
            <a:ext cx="8823325" cy="479107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179388" y="1941513"/>
            <a:ext cx="8785225" cy="4751387"/>
          </a:xfrm>
          <a:prstGeom prst="rect">
            <a:avLst/>
          </a:prstGeom>
          <a:solidFill>
            <a:srgbClr val="F4792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7" name="Picture 31" descr="Home-white-bi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100" y="5453063"/>
            <a:ext cx="12493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2" descr="culture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3325" y="5592763"/>
            <a:ext cx="9794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3" descr="education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54563" y="5567363"/>
            <a:ext cx="1038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4" descr="family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70063" y="5568950"/>
            <a:ext cx="5889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5" descr="moments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8213" y="5554663"/>
            <a:ext cx="782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6" descr="motherhood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35800" y="5564188"/>
            <a:ext cx="6381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7" descr="siblings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95688" y="5529263"/>
            <a:ext cx="957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8" descr="village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67650" y="5602288"/>
            <a:ext cx="850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Bilde 1" descr="1_logo_negative.jpg"/>
          <p:cNvPicPr>
            <a:picLocks noChangeAspect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388" y="1214438"/>
            <a:ext cx="2879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kstSylinder 1"/>
          <p:cNvSpPr txBox="1">
            <a:spLocks noChangeArrowheads="1"/>
          </p:cNvSpPr>
          <p:nvPr userDrawn="1"/>
        </p:nvSpPr>
        <p:spPr bwMode="auto">
          <a:xfrm>
            <a:off x="-257175" y="5791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1" descr="1_logo_negative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14438"/>
            <a:ext cx="2879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kstSylinder 1"/>
          <p:cNvSpPr txBox="1">
            <a:spLocks noChangeArrowheads="1"/>
          </p:cNvSpPr>
          <p:nvPr userDrawn="1"/>
        </p:nvSpPr>
        <p:spPr bwMode="auto">
          <a:xfrm>
            <a:off x="-257175" y="5791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nb-NO"/>
          </a:p>
        </p:txBody>
      </p:sp>
      <p:pic>
        <p:nvPicPr>
          <p:cNvPr id="2052" name="Bilde 5" descr="Handprints_8552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941513"/>
            <a:ext cx="8785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Lorem ipsum dolor sit amet</a:t>
            </a:r>
          </a:p>
          <a:p>
            <a:pPr lvl="1"/>
            <a:r>
              <a:rPr lang="de-AT" smtClean="0"/>
              <a:t>Lorem ipsum dolor sit amet</a:t>
            </a:r>
          </a:p>
          <a:p>
            <a:pPr lvl="2"/>
            <a:r>
              <a:rPr lang="de-AT" smtClean="0"/>
              <a:t>Lorem ipsum dolor sit amet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035300" y="193675"/>
            <a:ext cx="5926138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76" name="Titelplatzhalter 1"/>
          <p:cNvSpPr>
            <a:spLocks noGrp="1"/>
          </p:cNvSpPr>
          <p:nvPr>
            <p:ph type="title"/>
          </p:nvPr>
        </p:nvSpPr>
        <p:spPr bwMode="auto">
          <a:xfrm>
            <a:off x="3035300" y="200025"/>
            <a:ext cx="59293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MASTERTITLE</a:t>
            </a:r>
            <a:br>
              <a:rPr lang="de-AT" smtClean="0"/>
            </a:br>
            <a:r>
              <a:rPr lang="de-AT" smtClean="0"/>
              <a:t>MASTERTITLE</a:t>
            </a:r>
            <a:endParaRPr lang="de-DE" smtClean="0"/>
          </a:p>
        </p:txBody>
      </p:sp>
      <p:pic>
        <p:nvPicPr>
          <p:cNvPr id="3077" name="Bilde 5" descr="1_logo_negativ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187325"/>
            <a:ext cx="2879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pitchFamily="34" charset="0"/>
        <a:buChar char="•"/>
        <a:defRPr sz="2600" kern="1200">
          <a:solidFill>
            <a:srgbClr val="404040"/>
          </a:solidFill>
          <a:latin typeface="Arial"/>
          <a:ea typeface="ＭＳ Ｐゴシック" pitchFamily="3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pitchFamily="34" charset="0"/>
        <a:buChar char="–"/>
        <a:defRPr sz="2200" kern="1200">
          <a:solidFill>
            <a:srgbClr val="404040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itchFamily="34" charset="0"/>
        <a:buChar char="»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1" descr="1_logo_negativ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14438"/>
            <a:ext cx="2879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Bilde 5" descr="Handprints_85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941513"/>
            <a:ext cx="8785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EC7404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>
          <a:solidFill>
            <a:srgbClr val="EC7404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8113" y="1798638"/>
            <a:ext cx="8823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Lorem ipsum dolor sit amet</a:t>
            </a:r>
          </a:p>
          <a:p>
            <a:pPr lvl="1"/>
            <a:r>
              <a:rPr lang="de-AT" smtClean="0"/>
              <a:t>Lorem ipsum dolor sit amet</a:t>
            </a:r>
          </a:p>
          <a:p>
            <a:pPr lvl="2"/>
            <a:r>
              <a:rPr lang="de-AT" smtClean="0"/>
              <a:t>Lorem ipsum dolor sit amet</a:t>
            </a:r>
          </a:p>
        </p:txBody>
      </p:sp>
      <p:sp>
        <p:nvSpPr>
          <p:cNvPr id="7" name="Rechteck 6"/>
          <p:cNvSpPr/>
          <p:nvPr/>
        </p:nvSpPr>
        <p:spPr>
          <a:xfrm>
            <a:off x="3035300" y="193675"/>
            <a:ext cx="5926138" cy="720725"/>
          </a:xfrm>
          <a:prstGeom prst="rect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124" name="Titelplatzhalter 1"/>
          <p:cNvSpPr>
            <a:spLocks noGrp="1"/>
          </p:cNvSpPr>
          <p:nvPr>
            <p:ph type="title"/>
          </p:nvPr>
        </p:nvSpPr>
        <p:spPr bwMode="auto">
          <a:xfrm>
            <a:off x="3035300" y="200025"/>
            <a:ext cx="59293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MASTERTITLE</a:t>
            </a:r>
            <a:br>
              <a:rPr lang="de-AT" smtClean="0"/>
            </a:br>
            <a:r>
              <a:rPr lang="de-AT" smtClean="0"/>
              <a:t>MASTERTITLE</a:t>
            </a:r>
            <a:endParaRPr lang="de-DE" smtClean="0"/>
          </a:p>
        </p:txBody>
      </p:sp>
      <p:pic>
        <p:nvPicPr>
          <p:cNvPr id="5125" name="Bilde 5" descr="1_logo_negative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187325"/>
            <a:ext cx="28797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2pPr>
      <a:lvl3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3pPr>
      <a:lvl4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4pPr>
      <a:lvl5pPr algn="r" defTabSz="457200" rtl="0" eaLnBrk="0" fontAlgn="base" hangingPunct="0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5pPr>
      <a:lvl6pPr marL="4572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6pPr>
      <a:lvl7pPr marL="9144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7pPr>
      <a:lvl8pPr marL="13716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8pPr>
      <a:lvl9pPr marL="1828800" algn="r" defTabSz="457200" rtl="0" fontAlgn="base">
        <a:lnSpc>
          <a:spcPts val="2563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C7404"/>
        </a:buClr>
        <a:buFont typeface="Wingdings" pitchFamily="2" charset="2"/>
        <a:buChar char="§"/>
        <a:defRPr sz="2800" kern="1200">
          <a:solidFill>
            <a:srgbClr val="262626"/>
          </a:solidFill>
          <a:latin typeface="Arial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130000"/>
        <a:buFont typeface="Arial" pitchFamily="34" charset="0"/>
        <a:buChar char="•"/>
        <a:defRPr sz="2600" kern="1200">
          <a:solidFill>
            <a:srgbClr val="404040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6B856"/>
        </a:buClr>
        <a:buSzPct val="85000"/>
        <a:buFont typeface="Wingdings" pitchFamily="2" charset="2"/>
        <a:buChar char="§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74361"/>
        </a:buClr>
        <a:buFont typeface="Arial" pitchFamily="34" charset="0"/>
        <a:buChar char="–"/>
        <a:defRPr sz="2200" kern="1200">
          <a:solidFill>
            <a:srgbClr val="404040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itchFamily="34" charset="0"/>
        <a:buChar char="»"/>
        <a:defRPr sz="2000" kern="1200">
          <a:solidFill>
            <a:srgbClr val="7F7F7F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 bwMode="auto">
          <a:xfrm>
            <a:off x="2432050" y="369888"/>
            <a:ext cx="6623050" cy="9636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b-NO" sz="3600" dirty="0" smtClean="0">
                <a:latin typeface="Arial" pitchFamily="34" charset="0"/>
                <a:ea typeface="ＭＳ Ｐゴシック" charset="-128"/>
              </a:rPr>
              <a:t>SAMMEN FOR BARN I MALAWI</a:t>
            </a:r>
          </a:p>
        </p:txBody>
      </p:sp>
      <p:pic>
        <p:nvPicPr>
          <p:cNvPr id="6147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263" y="558800"/>
            <a:ext cx="2303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ktangel 3"/>
          <p:cNvSpPr>
            <a:spLocks noChangeArrowheads="1"/>
          </p:cNvSpPr>
          <p:nvPr/>
        </p:nvSpPr>
        <p:spPr bwMode="auto">
          <a:xfrm>
            <a:off x="377112" y="2692675"/>
            <a:ext cx="57980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</a:rPr>
              <a:t>Et </a:t>
            </a:r>
            <a:r>
              <a:rPr lang="de-AT" sz="2400" dirty="0" err="1" smtClean="0">
                <a:solidFill>
                  <a:schemeClr val="bg1"/>
                </a:solidFill>
              </a:rPr>
              <a:t>nasjonalt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løft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for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våre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felles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budord</a:t>
            </a:r>
            <a:endParaRPr lang="de-AT" sz="2400" dirty="0" smtClean="0">
              <a:solidFill>
                <a:schemeClr val="bg1"/>
              </a:solidFill>
            </a:endParaRPr>
          </a:p>
          <a:p>
            <a:r>
              <a:rPr lang="de-AT" sz="2800" dirty="0" smtClean="0">
                <a:solidFill>
                  <a:schemeClr val="bg1"/>
                </a:solidFill>
              </a:rPr>
              <a:t>Å HJELPE </a:t>
            </a:r>
            <a:r>
              <a:rPr lang="de-AT" sz="2800" b="1" dirty="0" smtClean="0">
                <a:solidFill>
                  <a:schemeClr val="bg1"/>
                </a:solidFill>
              </a:rPr>
              <a:t>DE TRENGENDE </a:t>
            </a:r>
            <a:r>
              <a:rPr lang="de-AT" sz="2800" dirty="0" smtClean="0">
                <a:solidFill>
                  <a:schemeClr val="bg1"/>
                </a:solidFill>
              </a:rPr>
              <a:t>OG </a:t>
            </a:r>
          </a:p>
          <a:p>
            <a:r>
              <a:rPr lang="de-AT" sz="2800" dirty="0" smtClean="0">
                <a:solidFill>
                  <a:schemeClr val="bg1"/>
                </a:solidFill>
              </a:rPr>
              <a:t>OPPDRA </a:t>
            </a:r>
            <a:r>
              <a:rPr lang="de-AT" sz="2800" b="1" dirty="0" smtClean="0">
                <a:solidFill>
                  <a:schemeClr val="bg1"/>
                </a:solidFill>
              </a:rPr>
              <a:t>DE FORELDRELØSE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35074" y="22589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7" name="Bilde 6" descr="of-1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20790" y="1921548"/>
            <a:ext cx="2947470" cy="347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-4386" y="2024263"/>
            <a:ext cx="8826500" cy="4791075"/>
          </a:xfrm>
        </p:spPr>
        <p:txBody>
          <a:bodyPr/>
          <a:lstStyle/>
          <a:p>
            <a:pPr>
              <a:buNone/>
            </a:pP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Den nye Odd </a:t>
            </a:r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Fellow-barnebyen</a:t>
            </a: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i </a:t>
            </a:r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Ngabu</a:t>
            </a: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buNone/>
            </a:pPr>
            <a:endParaRPr lang="nb-NO" sz="1100" dirty="0" smtClean="0">
              <a:solidFill>
                <a:srgbClr val="5C5C5C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15 SOS-familiehus, 150 barn </a:t>
            </a:r>
          </a:p>
          <a:p>
            <a:pPr lvl="1">
              <a:buFontTx/>
              <a:buChar char="-"/>
            </a:pPr>
            <a:r>
              <a:rPr lang="nb-NO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Barna skal bo der til de klarer seg selv</a:t>
            </a:r>
          </a:p>
          <a:p>
            <a:pPr lvl="1">
              <a:buFontTx/>
              <a:buChar char="-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Biologiske søsken skilles ikke</a:t>
            </a:r>
          </a:p>
          <a:p>
            <a:pPr lvl="1">
              <a:buFontTx/>
              <a:buChar char="-"/>
            </a:pPr>
            <a:r>
              <a:rPr lang="nb-NO" sz="1600" dirty="0" smtClean="0">
                <a:latin typeface="Arial" pitchFamily="34" charset="0"/>
                <a:cs typeface="Arial" pitchFamily="34" charset="0"/>
              </a:rPr>
              <a:t>Alle SOS-barn får skolegang og yrkesopplæring</a:t>
            </a:r>
          </a:p>
          <a:p>
            <a:pPr lvl="1">
              <a:buFontTx/>
              <a:buChar char="-"/>
            </a:pPr>
            <a:r>
              <a:rPr lang="nb-NO" sz="1600" dirty="0" err="1" smtClean="0">
                <a:latin typeface="Arial" pitchFamily="34" charset="0"/>
                <a:cs typeface="Arial" pitchFamily="34" charset="0"/>
              </a:rPr>
              <a:t>Barnebyen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 skal være en modell for samfunnet rundt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Barnehage, skole og yrkesskole for ca 600 barn og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unge årlig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Klinikk/Opprustning av det lokale sykehuset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Etablere et familieprogram for å styrke kapasiteten til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omsorgspersonene i utsatte familier i lokalsamfunnet.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Ved full kapasitet vil familieprogrammet hjelpe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ca 2000 barn</a:t>
            </a:r>
          </a:p>
          <a:p>
            <a:pPr lvl="1">
              <a:lnSpc>
                <a:spcPct val="110000"/>
              </a:lnSpc>
              <a:buNone/>
            </a:pPr>
            <a:endParaRPr lang="nb-NO" sz="18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buNone/>
            </a:pPr>
            <a:endParaRPr lang="nb-NO" sz="1800" dirty="0" smtClean="0"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7" name="Bilde 6" descr="sos-14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3290" y="2269827"/>
            <a:ext cx="3123209" cy="21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7" descr="sos-14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5165" y="4514203"/>
            <a:ext cx="3123210" cy="208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uppe 4"/>
          <p:cNvGrpSpPr>
            <a:grpSpLocks/>
          </p:cNvGrpSpPr>
          <p:nvPr/>
        </p:nvGrpSpPr>
        <p:grpSpPr bwMode="auto">
          <a:xfrm>
            <a:off x="0" y="1428750"/>
            <a:ext cx="9144000" cy="5641975"/>
            <a:chOff x="0" y="1097360"/>
            <a:chExt cx="9144000" cy="5786437"/>
          </a:xfrm>
        </p:grpSpPr>
        <p:pic>
          <p:nvPicPr>
            <p:cNvPr id="15365" name="Picture 5" descr="malawi_blantyre_våren 2008_retusjert_FOTO_bjorn owe holmber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97360"/>
              <a:ext cx="9144000" cy="578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1018309" y="2105472"/>
              <a:ext cx="1433946" cy="638317"/>
            </a:xfrm>
            <a:prstGeom prst="wedgeRectCallout">
              <a:avLst>
                <a:gd name="adj1" fmla="val -23676"/>
                <a:gd name="adj2" fmla="val 2202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b-NO" sz="1200">
                  <a:solidFill>
                    <a:srgbClr val="0070C0"/>
                  </a:solidFill>
                  <a:cs typeface="Arial" pitchFamily="34" charset="0"/>
                </a:rPr>
                <a:t>SOS-barneby  for 150 foreldreløse barn</a:t>
              </a:r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547664" y="5273824"/>
              <a:ext cx="1728788" cy="621432"/>
            </a:xfrm>
            <a:prstGeom prst="wedgeRectCallout">
              <a:avLst>
                <a:gd name="adj1" fmla="val -44292"/>
                <a:gd name="adj2" fmla="val -12519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b-NO" sz="1200">
                  <a:solidFill>
                    <a:srgbClr val="FF0000"/>
                  </a:solidFill>
                  <a:cs typeface="Arial" pitchFamily="34" charset="0"/>
                </a:rPr>
                <a:t>SOS-barnehage for 90 barn. De fleste fra lokalsamfunnet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4860032" y="5273824"/>
              <a:ext cx="1728192" cy="720080"/>
            </a:xfrm>
            <a:prstGeom prst="wedgeRectCallout">
              <a:avLst>
                <a:gd name="adj1" fmla="val 19426"/>
                <a:gd name="adj2" fmla="val -25793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b-NO" sz="1200">
                  <a:solidFill>
                    <a:srgbClr val="FF0000"/>
                  </a:solidFill>
                  <a:cs typeface="Arial" pitchFamily="34" charset="0"/>
                </a:rPr>
                <a:t>SOS-grunnskole:</a:t>
              </a:r>
            </a:p>
            <a:p>
              <a:pPr algn="ctr"/>
              <a:r>
                <a:rPr lang="nb-NO" sz="1200">
                  <a:solidFill>
                    <a:srgbClr val="FF0000"/>
                  </a:solidFill>
                  <a:cs typeface="Arial" pitchFamily="34" charset="0"/>
                </a:rPr>
                <a:t>360 barn hvorav 40 med spesielle behov</a:t>
              </a:r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6588224" y="1241376"/>
              <a:ext cx="1391994" cy="532705"/>
            </a:xfrm>
            <a:prstGeom prst="wedgeRectCallout">
              <a:avLst>
                <a:gd name="adj1" fmla="val 41227"/>
                <a:gd name="adj2" fmla="val 22113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b-NO" sz="1200">
                  <a:solidFill>
                    <a:srgbClr val="FF0000"/>
                  </a:solidFill>
                  <a:cs typeface="Arial" pitchFamily="34" charset="0"/>
                </a:rPr>
                <a:t>SOS-yrkesskole: </a:t>
              </a:r>
            </a:p>
            <a:p>
              <a:pPr algn="ctr"/>
              <a:r>
                <a:rPr lang="nb-NO" sz="1200">
                  <a:solidFill>
                    <a:srgbClr val="FF0000"/>
                  </a:solidFill>
                  <a:cs typeface="Arial" pitchFamily="34" charset="0"/>
                </a:rPr>
                <a:t>160 ungdommer</a:t>
              </a:r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3707904" y="1601416"/>
              <a:ext cx="1695369" cy="792088"/>
            </a:xfrm>
            <a:prstGeom prst="wedgeRectCallout">
              <a:avLst>
                <a:gd name="adj1" fmla="val 7662"/>
                <a:gd name="adj2" fmla="val 10681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b-NO" sz="1200">
                  <a:solidFill>
                    <a:srgbClr val="0070C0"/>
                  </a:solidFill>
                  <a:cs typeface="Arial" pitchFamily="34" charset="0"/>
                </a:rPr>
                <a:t>SOS-familieprogram: For 2000 av de mest sårbare barna og deres familier</a:t>
              </a:r>
            </a:p>
          </p:txBody>
        </p:sp>
      </p:grpSp>
      <p:sp>
        <p:nvSpPr>
          <p:cNvPr id="15364" name="Tittel 14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 smtClean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1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7500" y="1912550"/>
            <a:ext cx="3351788" cy="4791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625412" y="2274837"/>
            <a:ext cx="441170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768"/>
              </a:spcBef>
              <a:buClr>
                <a:srgbClr val="00B0F0"/>
              </a:buClr>
              <a:defRPr/>
            </a:pPr>
            <a:r>
              <a:rPr lang="nb-NO" sz="2000" dirty="0" smtClean="0">
                <a:solidFill>
                  <a:srgbClr val="5C5C5C"/>
                </a:solidFill>
                <a:cs typeface="Arial" pitchFamily="34" charset="0"/>
              </a:rPr>
              <a:t>Informasjonsheftet inneholder: </a:t>
            </a: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Appeller</a:t>
            </a: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Malawi og </a:t>
            </a:r>
            <a:r>
              <a:rPr lang="nb-NO" dirty="0" err="1" smtClean="0">
                <a:solidFill>
                  <a:srgbClr val="5C5C5C"/>
                </a:solidFill>
                <a:cs typeface="Arial" pitchFamily="34" charset="0"/>
              </a:rPr>
              <a:t>Ngabu</a:t>
            </a:r>
            <a:endParaRPr lang="nb-NO" dirty="0" smtClean="0">
              <a:solidFill>
                <a:srgbClr val="5C5C5C"/>
              </a:solidFill>
              <a:cs typeface="Arial" pitchFamily="34" charset="0"/>
            </a:endParaRP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Aksjonen og de tre faser</a:t>
            </a: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Ansvar og roller</a:t>
            </a: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nb-NO" dirty="0" err="1" smtClean="0">
                <a:solidFill>
                  <a:srgbClr val="5C5C5C"/>
                </a:solidFill>
                <a:cs typeface="Arial" pitchFamily="34" charset="0"/>
              </a:rPr>
              <a:t>Grunnstensnedleggelsen</a:t>
            </a:r>
            <a:endParaRPr lang="nb-NO" dirty="0" smtClean="0">
              <a:solidFill>
                <a:srgbClr val="5C5C5C"/>
              </a:solidFill>
              <a:cs typeface="Arial" pitchFamily="34" charset="0"/>
            </a:endParaRP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nb-NO" dirty="0" err="1" smtClean="0">
                <a:solidFill>
                  <a:srgbClr val="5C5C5C"/>
                </a:solidFill>
                <a:cs typeface="Arial" pitchFamily="34" charset="0"/>
              </a:rPr>
              <a:t>SOS-barnebyer</a:t>
            </a:r>
            <a:endParaRPr lang="nb-NO" dirty="0" smtClean="0">
              <a:solidFill>
                <a:srgbClr val="5C5C5C"/>
              </a:solidFill>
              <a:cs typeface="Arial" pitchFamily="34" charset="0"/>
            </a:endParaRP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Et tilbakeblikk på Landssaken 2003</a:t>
            </a:r>
          </a:p>
          <a:p>
            <a:pPr marL="342000" lvl="1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 Organisering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6" name="Plassholder for innhold 5" descr="De tre fasen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790" y="2188041"/>
            <a:ext cx="9113459" cy="4667777"/>
          </a:xfrm>
        </p:spPr>
      </p:pic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917388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+mn-lt"/>
              </a:rPr>
              <a:t>Sammen for barn i Malawi –Fase 1</a:t>
            </a:r>
          </a:p>
          <a:p>
            <a:pPr>
              <a:buNone/>
            </a:pPr>
            <a:endParaRPr lang="nb-NO" sz="2400" dirty="0" smtClean="0"/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Formål med Landssaken: Finansiere en ny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i Malawi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Gi de mest sårbare barna muligheten til å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vokse opp i et trygt hjem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Gir oss anledning til å vise vår utadrettede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humanitære grunntanke i praksis</a:t>
            </a:r>
          </a:p>
          <a:p>
            <a:pPr>
              <a:buNone/>
            </a:pPr>
            <a:endParaRPr lang="nb-NO" sz="2000" dirty="0" smtClean="0">
              <a:latin typeface="Calibri" pitchFamily="34" charset="0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6060877" y="912875"/>
            <a:ext cx="304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1, Landssaken 2011-2013</a:t>
            </a:r>
          </a:p>
        </p:txBody>
      </p:sp>
      <p:pic>
        <p:nvPicPr>
          <p:cNvPr id="9" name="Bilde 8" descr="of-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75870" y="1937394"/>
            <a:ext cx="3059515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41287" y="1714500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Hva skal til for å lykkes?</a:t>
            </a:r>
            <a:endParaRPr lang="nb-NO" sz="1600" b="1" dirty="0" smtClean="0">
              <a:latin typeface="Calibri" pitchFamily="34" charset="0"/>
            </a:endParaRP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Vi må samle inn totalt 20 MNOK for å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fullfinansiere </a:t>
            </a:r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barnebyen</a:t>
            </a:r>
            <a:endParaRPr lang="nb-NO" sz="18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Ved fase 1 – Landssaken: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Samle inn minimum 500 kroner i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gjennomsnitt per medlem fra 2011 til 2013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De innsamlede midlene skal overføres til en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egen bankkonto: Landssak 2011-2013</a:t>
            </a:r>
          </a:p>
          <a:p>
            <a:pPr>
              <a:buNone/>
            </a:pP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b-NO" sz="2000" b="1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1203 43 05313 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merket logenavn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Vi er avhengig av en konkret innsats i hver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enkelt loge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Det er opp til hver enkelt loge å avgjøre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hvordan dere ønsker å samle inn bidrag: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Sosialaftener, utlodning på ettermøter,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salg av solsikkepins eller andre forslag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8" name="Bilde 7" descr="of-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8268" y="1714500"/>
            <a:ext cx="3164774" cy="474716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060877" y="912875"/>
            <a:ext cx="304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1, Landssaken 2011-2013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964888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Ansvar og roller: Distriktet</a:t>
            </a:r>
          </a:p>
          <a:p>
            <a:pPr>
              <a:buNone/>
            </a:pPr>
            <a:endParaRPr lang="nb-NO" sz="1600" b="1" dirty="0" smtClean="0">
              <a:latin typeface="Calibri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Det er utnevnt  </a:t>
            </a:r>
            <a:r>
              <a:rPr lang="nb-NO" sz="2000" u="sng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kontaktperson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for Landssaken i hvert enkelt distrikt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Kontaktpersonen har som oppgave å: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- Bistå logene med planlegging av en realistisk innsamlingsplan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- Tilby logene å presentere Landssaken og dens formål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- Følge opp innsamlingsresultatene i hver loge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- Løpende oppdatere seg på aksjonen ved å følge med på våre nettsider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DSS skal i samarbeid med distriktets kontaktperson og Storrepresentantene bidra til inspirasjon og motivasjon i distriktet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og logene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Aksjonen skal være et fast punkt på Distriktsrådets saksliste</a:t>
            </a: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6060877" y="912875"/>
            <a:ext cx="304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1, Landssaken 2011-2013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964888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Ansvar og roller: Loger</a:t>
            </a:r>
          </a:p>
          <a:p>
            <a:pPr>
              <a:buNone/>
            </a:pPr>
            <a:endParaRPr lang="nb-NO" sz="1600" b="1" dirty="0" smtClean="0">
              <a:latin typeface="Calibri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Utnevne en </a:t>
            </a:r>
            <a:r>
              <a:rPr lang="nb-NO" sz="2000" u="sng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kontaktperson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for Landssaken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 hver loge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Kontaktpersonen vil i samarbeid med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distriktets kontaktperson og </a:t>
            </a: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SOS-barnebyer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være en viktig </a:t>
            </a: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motivator</a:t>
            </a:r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Kontaktpersonen skal sørge  for at det blir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avholdt en presentasjon om  aksjonen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i="1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Sammen for barn i Malawi</a:t>
            </a: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6060877" y="912875"/>
            <a:ext cx="304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1, Landssaken 2011-2013</a:t>
            </a:r>
          </a:p>
        </p:txBody>
      </p:sp>
      <p:pic>
        <p:nvPicPr>
          <p:cNvPr id="8" name="Bilde 7" descr="of-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67392" y="1614707"/>
            <a:ext cx="3182171" cy="4797631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925743" y="6370172"/>
            <a:ext cx="3823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 smtClean="0"/>
              <a:t>Det lokale sykehuset i </a:t>
            </a:r>
            <a:r>
              <a:rPr lang="nb-NO" sz="1600" i="1" dirty="0" err="1" smtClean="0"/>
              <a:t>Ngabu</a:t>
            </a:r>
            <a:endParaRPr lang="nb-NO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964888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Sammen for barn i Malawi –Fase 2</a:t>
            </a:r>
          </a:p>
          <a:p>
            <a:pPr>
              <a:buNone/>
            </a:pPr>
            <a:endParaRPr lang="nb-NO" sz="1600" b="1" dirty="0" smtClean="0">
              <a:latin typeface="Calibri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TV 2s Artistgalla for </a:t>
            </a: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SOS-barnebyer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Mange fadderrekrutteringsaktiviteter med 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frivillige, faddere og Odd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Fellow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 Ordenen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Fadderrekrutteringsuke 2012: 49/50</a:t>
            </a: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1300 faddere til Odd </a:t>
            </a: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Fellow-barnebyen</a:t>
            </a:r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Først bidra til bygging, deretter til oppvekst og 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   oppdragelse for barna i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barnebyen</a:t>
            </a:r>
            <a:endParaRPr lang="nb-NO" sz="1600" dirty="0" smtClean="0">
              <a:solidFill>
                <a:srgbClr val="5C5C5C"/>
              </a:solidFill>
              <a:latin typeface="Arial" pitchFamily="34" charset="0"/>
              <a:ea typeface="ＭＳ Ｐゴシック" pitchFamily="30" charset="-128"/>
              <a:cs typeface="Arial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Gi </a:t>
            </a: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SOS-barnebyer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en hjelpende hånd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 fadderrekrutteringen  tilknyttet  TV 2s </a:t>
            </a:r>
            <a:b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Artistgalla</a:t>
            </a: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6227127" y="912875"/>
            <a:ext cx="269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2, Fadderrekruttering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985118" y="6441422"/>
            <a:ext cx="3823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 smtClean="0"/>
              <a:t>På besøk hos en familie i </a:t>
            </a:r>
            <a:r>
              <a:rPr lang="nb-NO" sz="1600" i="1" dirty="0" err="1" smtClean="0"/>
              <a:t>Ngabu</a:t>
            </a:r>
            <a:endParaRPr lang="nb-NO" sz="1600" i="1" dirty="0"/>
          </a:p>
        </p:txBody>
      </p:sp>
      <p:pic>
        <p:nvPicPr>
          <p:cNvPr id="11" name="Bilde 10" descr="of-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1463" y="1341582"/>
            <a:ext cx="329253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6" name="Plassholder for innhold 5" descr="of-1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1515" y="-41631"/>
            <a:ext cx="9375529" cy="6911506"/>
          </a:xfrm>
        </p:spPr>
      </p:pic>
      <p:sp>
        <p:nvSpPr>
          <p:cNvPr id="7" name="Rektangel 6"/>
          <p:cNvSpPr/>
          <p:nvPr/>
        </p:nvSpPr>
        <p:spPr>
          <a:xfrm>
            <a:off x="124725" y="0"/>
            <a:ext cx="5979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 smtClean="0">
                <a:solidFill>
                  <a:schemeClr val="bg1"/>
                </a:solidFill>
              </a:rPr>
              <a:t>Lysmarkeringen «Tenn et håp – tenn barnas lys»</a:t>
            </a:r>
          </a:p>
          <a:p>
            <a:r>
              <a:rPr lang="nb-NO" i="1" dirty="0" smtClean="0">
                <a:solidFill>
                  <a:schemeClr val="bg1"/>
                </a:solidFill>
              </a:rPr>
              <a:t>blir en del av TV 2s Artistgalla i 2012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112" y="1909000"/>
            <a:ext cx="9005888" cy="4791075"/>
          </a:xfrm>
        </p:spPr>
        <p:txBody>
          <a:bodyPr/>
          <a:lstStyle/>
          <a:p>
            <a:pPr>
              <a:buNone/>
              <a:defRPr/>
            </a:pPr>
            <a:r>
              <a:rPr lang="nb-NO" sz="2400" b="1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Landssaken 2011-2013</a:t>
            </a:r>
          </a:p>
          <a:p>
            <a:pPr>
              <a:buNone/>
              <a:defRPr/>
            </a:pPr>
            <a:endParaRPr lang="nb-NO" sz="2400" b="1" dirty="0" smtClean="0">
              <a:solidFill>
                <a:srgbClr val="5C5C5C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Etter en omfattende beslutningsprosess ble </a:t>
            </a:r>
            <a:r>
              <a:rPr lang="nb-NO" sz="20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SOS-barnebyer</a:t>
            </a:r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valgt fordi:</a:t>
            </a:r>
          </a:p>
          <a:p>
            <a:pPr lvl="1">
              <a:defRPr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Foreslått av flest distrikt</a:t>
            </a:r>
          </a:p>
          <a:p>
            <a:pPr lvl="1">
              <a:defRPr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Formål i tråd med våre budord</a:t>
            </a:r>
          </a:p>
          <a:p>
            <a:pPr lvl="1">
              <a:defRPr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Sak som samler Odd Fellow Ordenen i hele landet</a:t>
            </a:r>
          </a:p>
          <a:p>
            <a:pPr lvl="1">
              <a:defRPr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Formål som evner å profilere Ordenen på en god måte</a:t>
            </a:r>
          </a:p>
          <a:p>
            <a:pPr lvl="1">
              <a:defRPr/>
            </a:pP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SOS-barnebyer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har erfaring med å administrere så store prosjekter</a:t>
            </a:r>
          </a:p>
          <a:p>
            <a:pPr lvl="1">
              <a:defRPr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Meget god erfaring fra samarbeidet om landssaken og Barneaksjonen i 2003</a:t>
            </a:r>
          </a:p>
          <a:p>
            <a:pPr lvl="1">
              <a:defRPr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Odd Fellow Ordenen fikk mye positiv oppmerksomhet i media ved forrige landssak</a:t>
            </a:r>
          </a:p>
          <a:p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964888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Tenn et håp – tenn barnas lys</a:t>
            </a:r>
          </a:p>
          <a:p>
            <a:pPr>
              <a:buNone/>
            </a:pPr>
            <a:endParaRPr lang="nb-NO" sz="1600" b="1" dirty="0" smtClean="0">
              <a:latin typeface="Calibri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 de lokalsamfunn hvor det er Ordenshus, inviteres Ordenens søstre og brødre, SOS-faddere, SOS-frivillige og alle andre til en markering av:</a:t>
            </a:r>
          </a:p>
          <a:p>
            <a:pPr lvl="1">
              <a:buNone/>
            </a:pPr>
            <a:r>
              <a:rPr lang="nb-NO" sz="14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Den </a:t>
            </a:r>
            <a:r>
              <a:rPr lang="nb-NO" sz="1400" dirty="0" err="1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Gyldne</a:t>
            </a:r>
            <a:r>
              <a:rPr lang="nb-NO" sz="14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 Leveregels betydning for barn og unge over hele verden</a:t>
            </a:r>
          </a:p>
          <a:p>
            <a:pPr lvl="1">
              <a:buNone/>
            </a:pPr>
            <a:r>
              <a:rPr lang="nb-NO" sz="14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Odd </a:t>
            </a:r>
            <a:r>
              <a:rPr lang="nb-NO" sz="1400" dirty="0" err="1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Fellow</a:t>
            </a:r>
            <a:r>
              <a:rPr lang="nb-NO" sz="14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 Ordenens budord og hva de betyr for barn og unge</a:t>
            </a:r>
          </a:p>
          <a:p>
            <a:pPr lvl="1">
              <a:buNone/>
            </a:pPr>
            <a:r>
              <a:rPr lang="nb-NO" sz="14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</a:t>
            </a:r>
            <a:r>
              <a:rPr lang="nb-NO" sz="1400" dirty="0" err="1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SOS-barnebyer</a:t>
            </a:r>
            <a:endParaRPr lang="nb-NO" sz="1400" dirty="0" smtClean="0">
              <a:solidFill>
                <a:srgbClr val="5C5C5C"/>
              </a:solidFill>
              <a:latin typeface="Arial" pitchFamily="34" charset="0"/>
              <a:ea typeface="ＭＳ Ｐゴシック" pitchFamily="30" charset="-128"/>
              <a:cs typeface="Arial" pitchFamily="34" charset="0"/>
            </a:endParaRPr>
          </a:p>
          <a:p>
            <a:r>
              <a:rPr lang="nb-NO" sz="20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Hvordan markere? Dette er mulighetenes aften!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Ved å tenne et lys og dermed tenne  håp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Med sangkor og korpsmusikk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Med allsang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Med en appell for håp og lys</a:t>
            </a:r>
          </a:p>
          <a:p>
            <a:pPr lvl="1">
              <a:buNone/>
            </a:pP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ea typeface="ＭＳ Ｐゴシック" pitchFamily="30" charset="-128"/>
                <a:cs typeface="Arial" pitchFamily="34" charset="0"/>
              </a:rPr>
              <a:t>- Med et varmt ønske om en god jul</a:t>
            </a: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6227127" y="912875"/>
            <a:ext cx="269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2, Fadderrekruttering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715513"/>
            <a:ext cx="8823325" cy="4791075"/>
          </a:xfrm>
        </p:spPr>
        <p:txBody>
          <a:bodyPr/>
          <a:lstStyle/>
          <a:p>
            <a:pPr>
              <a:buNone/>
            </a:pPr>
            <a:r>
              <a:rPr lang="nb-NO" b="1" dirty="0" smtClean="0">
                <a:latin typeface="+mj-lt"/>
              </a:rPr>
              <a:t>Sammen for barn i Malawi –Fase 3</a:t>
            </a:r>
            <a:endParaRPr lang="nb-NO" b="1" dirty="0" smtClean="0">
              <a:latin typeface="Calibri" pitchFamily="34" charset="0"/>
            </a:endParaRPr>
          </a:p>
          <a:p>
            <a:pPr>
              <a:buNone/>
            </a:pPr>
            <a:endParaRPr lang="nb-NO" sz="1600" b="1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endParaRPr lang="nb-NO" sz="2400" dirty="0" smtClean="0">
              <a:latin typeface="Calibri" pitchFamily="34" charset="0"/>
            </a:endParaRP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b-NO" dirty="0"/>
          </a:p>
        </p:txBody>
      </p:sp>
      <p:pic>
        <p:nvPicPr>
          <p:cNvPr id="10" name="Bilde 9" descr="of-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170146"/>
            <a:ext cx="9144000" cy="4715238"/>
          </a:xfrm>
          <a:prstGeom prst="rect">
            <a:avLst/>
          </a:prstGeom>
        </p:spPr>
      </p:pic>
      <p:pic>
        <p:nvPicPr>
          <p:cNvPr id="11" name="Plassholder for innhold 3" descr="OddFellow_AksjonMalawi_Symbol_Orange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-36512" y="4896544"/>
            <a:ext cx="218652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ssholder for innhold 2"/>
          <p:cNvSpPr txBox="1">
            <a:spLocks/>
          </p:cNvSpPr>
          <p:nvPr/>
        </p:nvSpPr>
        <p:spPr bwMode="auto">
          <a:xfrm>
            <a:off x="-15165" y="2134521"/>
            <a:ext cx="93610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740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- Siste innspurt i finansieringen av den nye Odd </a:t>
            </a:r>
            <a:r>
              <a:rPr kumimoji="0" lang="nb-NO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Fellow-barnebyen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 i </a:t>
            </a:r>
            <a:r>
              <a:rPr kumimoji="0" lang="nb-NO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Ngabu</a:t>
            </a: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ＭＳ Ｐゴシック" pitchFamily="30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4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38113" y="1714500"/>
            <a:ext cx="8823325" cy="4791075"/>
          </a:xfrm>
        </p:spPr>
        <p:txBody>
          <a:bodyPr/>
          <a:lstStyle/>
          <a:p>
            <a:pPr>
              <a:buNone/>
            </a:pPr>
            <a:endParaRPr lang="nb-NO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nb-NO" sz="2000" b="1" dirty="0" smtClean="0">
                <a:latin typeface="Arial" pitchFamily="34" charset="0"/>
                <a:cs typeface="Arial" pitchFamily="34" charset="0"/>
              </a:rPr>
              <a:t>Landsomfattende innsamlingsaksjon våren 2013</a:t>
            </a:r>
          </a:p>
          <a:p>
            <a:pPr>
              <a:buNone/>
            </a:pPr>
            <a:endParaRPr lang="nb-NO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Samle inn resterende beløp for å nå 20 mill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Aksjonsuke med </a:t>
            </a:r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hovedaksjonsdag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den 20.april </a:t>
            </a:r>
          </a:p>
          <a:p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SOS-barnebyer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har hovedansvaret for organiseringen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Informasjonsstand 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Inngå avtaler med eksterne samarbeidspartnere slik at vi kan plassere bøsser og produkter i butikker og få relevante og godt synlige plasser for våre stands 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Unik mulighet til å synliggjøre Odd </a:t>
            </a:r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Fellow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Ordenen </a:t>
            </a:r>
          </a:p>
          <a:p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Følg </a:t>
            </a:r>
            <a:r>
              <a:rPr lang="nb-NO" sz="1800" b="1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Sammen for barn i Malawi 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på </a:t>
            </a:r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oddfellow.no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, Landssaken</a:t>
            </a:r>
          </a:p>
          <a:p>
            <a:pPr>
              <a:buNone/>
            </a:pPr>
            <a:endParaRPr lang="nb-NO" sz="2400" dirty="0" smtClean="0">
              <a:latin typeface="Calibri" pitchFamily="34" charset="0"/>
            </a:endParaRP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endParaRPr lang="nb-NO" sz="20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5728377" y="865375"/>
            <a:ext cx="352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Fase 3, Nasjonal Innsamlingsaksjon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11875" y="5373216"/>
            <a:ext cx="9107488" cy="1512168"/>
          </a:xfrm>
          <a:prstGeom prst="rect">
            <a:avLst/>
          </a:prstGeom>
          <a:solidFill>
            <a:srgbClr val="009E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800" i="1" dirty="0" smtClean="0">
                <a:solidFill>
                  <a:schemeClr val="bg1"/>
                </a:solidFill>
                <a:latin typeface="Calibri" pitchFamily="34" charset="0"/>
              </a:rPr>
              <a:t>Når denne aktiviteten er overstått vil vår innsats gi 150 barn et trygt hjem og over 2000 barn vil få støtte gjennom familieprogrammet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6" name="Plassholder for innhold 6" descr="of-4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4668" y="1911927"/>
            <a:ext cx="9173064" cy="4952000"/>
          </a:xfrm>
        </p:spPr>
      </p:pic>
      <p:sp>
        <p:nvSpPr>
          <p:cNvPr id="8" name="Tittel 1"/>
          <p:cNvSpPr txBox="1">
            <a:spLocks/>
          </p:cNvSpPr>
          <p:nvPr/>
        </p:nvSpPr>
        <p:spPr bwMode="auto">
          <a:xfrm>
            <a:off x="539552" y="924749"/>
            <a:ext cx="8604448" cy="10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0" fontAlgn="base" latinLnBrk="0" hangingPunct="0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Avslutningsmarkering den 15.mai 2013 </a:t>
            </a:r>
          </a:p>
          <a:p>
            <a:pPr marL="0" marR="0" lvl="0" indent="0" algn="r" defTabSz="457200" rtl="0" eaLnBrk="0" fontAlgn="base" latinLnBrk="0" hangingPunct="0">
              <a:lnSpc>
                <a:spcPts val="2563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med hundrevis av barn i </a:t>
            </a:r>
            <a:r>
              <a:rPr kumimoji="0" lang="nb-NO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solsikketog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 </a:t>
            </a:r>
            <a:b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</a:b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30" charset="-128"/>
                <a:cs typeface="Arial" pitchFamily="34" charset="0"/>
              </a:rPr>
              <a:t>- Solsikkefest på Eidsvoll plass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0" charset="-128"/>
              <a:cs typeface="Arial" pitchFamily="34" charset="0"/>
            </a:endParaRPr>
          </a:p>
        </p:txBody>
      </p:sp>
      <p:pic>
        <p:nvPicPr>
          <p:cNvPr id="9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Vi klarte det i El Salvador – og nå skal vi klare det i </a:t>
            </a:r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Ngabu</a:t>
            </a: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  <p:pic>
        <p:nvPicPr>
          <p:cNvPr id="17412" name="Picture 3" descr="el salvador_sanvicente_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11" y="2429369"/>
            <a:ext cx="4642770" cy="32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7" name="Bilde 6" descr="of-9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32285" y="2429369"/>
            <a:ext cx="4610453" cy="327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Vi klarte det i El Salvador – og nå skal vi klare det i </a:t>
            </a:r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Ngabu</a:t>
            </a: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  <p:pic>
        <p:nvPicPr>
          <p:cNvPr id="6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9" name="Bilde 5" descr="of-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16262" y="863640"/>
            <a:ext cx="4549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cs typeface="Arial" pitchFamily="34" charset="0"/>
              </a:rPr>
              <a:t>”En </a:t>
            </a:r>
            <a:r>
              <a:rPr lang="nb-NO" dirty="0" err="1" smtClean="0">
                <a:cs typeface="Arial" pitchFamily="34" charset="0"/>
              </a:rPr>
              <a:t>grunnsten</a:t>
            </a:r>
            <a:r>
              <a:rPr lang="nb-NO" dirty="0" smtClean="0">
                <a:cs typeface="Arial" pitchFamily="34" charset="0"/>
              </a:rPr>
              <a:t> for Vennskap og Kjærlighet”</a:t>
            </a:r>
          </a:p>
          <a:p>
            <a:r>
              <a:rPr lang="nb-NO" dirty="0" smtClean="0">
                <a:cs typeface="Arial" pitchFamily="34" charset="0"/>
              </a:rPr>
              <a:t>sa Malawis barneminister </a:t>
            </a:r>
            <a:endParaRPr lang="nb-NO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 descr="of-9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47504"/>
            <a:ext cx="9452758" cy="691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36513" y="2039938"/>
            <a:ext cx="5256212" cy="5313362"/>
          </a:xfrm>
        </p:spPr>
        <p:txBody>
          <a:bodyPr/>
          <a:lstStyle/>
          <a:p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Odd Fellow Ordenens engasjement i </a:t>
            </a:r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SOS-barnebyer</a:t>
            </a:r>
            <a:endParaRPr lang="nb-NO" sz="2400" dirty="0" smtClean="0">
              <a:solidFill>
                <a:srgbClr val="5C5C5C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Odd Fellow Ordenen har vært engasjert i drift av barnehjem både i USA og i Norge helt siden 1890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Finansierte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barnebyen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ＭＳ Ｐゴシック" charset="-128"/>
              </a:rPr>
              <a:t>El Salvador i 2003</a:t>
            </a:r>
            <a:endParaRPr lang="nb-NO" sz="16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Odd Fellow loger, 62 fadderskap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Rebekka loger, 80 fadderskap 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Viktig bidrag fra Odd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Fellow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Ordenen i Bergen til den norske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SOS-barnebyen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Mange medlemmer er private faddere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8 loger ga nye vaskemaskiner til San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Vicente</a:t>
            </a: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 2009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100.000 ble gitt til Haiti i 2009</a:t>
            </a:r>
          </a:p>
          <a:p>
            <a:pPr lvl="1"/>
            <a:r>
              <a:rPr lang="nb-NO" sz="16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Flere aktive i Frivillige for </a:t>
            </a:r>
            <a:r>
              <a:rPr lang="nb-NO" sz="16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SOS-barnebyer</a:t>
            </a:r>
            <a:endParaRPr lang="nb-NO" sz="16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 lvl="1"/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Bilde 4" descr="Georgia_Tbilisi_CV_barn leker_Katerina Ilievska_3027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4250" y="1126625"/>
            <a:ext cx="36814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 smtClean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1267" name="Picture 2" descr="IMG_057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087714"/>
            <a:ext cx="2844800" cy="2770286"/>
          </a:xfrm>
        </p:spPr>
      </p:pic>
      <p:pic>
        <p:nvPicPr>
          <p:cNvPr id="11268" name="Picture 7" descr="IMG_59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4800" y="4087714"/>
            <a:ext cx="3290888" cy="27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D:\USA og ELSALVADOR\08-05-2009, San_Vicente\San_Vicente 2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35688" y="4087714"/>
            <a:ext cx="2987675" cy="27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kstSylinder 10"/>
          <p:cNvSpPr txBox="1">
            <a:spLocks noChangeArrowheads="1"/>
          </p:cNvSpPr>
          <p:nvPr/>
        </p:nvSpPr>
        <p:spPr bwMode="auto">
          <a:xfrm>
            <a:off x="247650" y="1360488"/>
            <a:ext cx="832008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nb-NO" sz="2400" dirty="0" smtClean="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nb-NO" sz="2400" dirty="0" smtClean="0"/>
              <a:t> </a:t>
            </a:r>
            <a:r>
              <a:rPr lang="nb-NO" sz="2400" dirty="0">
                <a:solidFill>
                  <a:srgbClr val="5C5C5C"/>
                </a:solidFill>
              </a:rPr>
              <a:t>Hva gjorde vi sist</a:t>
            </a:r>
            <a:r>
              <a:rPr lang="nb-NO" sz="2400" dirty="0" smtClean="0">
                <a:solidFill>
                  <a:srgbClr val="5C5C5C"/>
                </a:solidFill>
              </a:rPr>
              <a:t>?</a:t>
            </a:r>
            <a:endParaRPr lang="nb-NO" sz="2400" dirty="0">
              <a:solidFill>
                <a:srgbClr val="5C5C5C"/>
              </a:solidFill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 smtClean="0">
                <a:solidFill>
                  <a:srgbClr val="5C5C5C"/>
                </a:solidFill>
              </a:rPr>
              <a:t> Landssak  2001-2003 : Vi samlet inn 7,6 mill.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 smtClean="0">
                <a:solidFill>
                  <a:srgbClr val="5C5C5C"/>
                </a:solidFill>
              </a:rPr>
              <a:t> Barneaksjonen i 2002: Odd Fellow deltok med bøssebærere – vi bidro med 10 mill.</a:t>
            </a:r>
            <a:endParaRPr lang="nb-NO" sz="1600" dirty="0">
              <a:solidFill>
                <a:srgbClr val="5C5C5C"/>
              </a:solidFill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 smtClean="0">
                <a:solidFill>
                  <a:srgbClr val="5C5C5C"/>
                </a:solidFill>
              </a:rPr>
              <a:t> Til sammen bidro vi med NOK 17,6 mill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 smtClean="0">
                <a:solidFill>
                  <a:srgbClr val="5C5C5C"/>
                </a:solidFill>
              </a:rPr>
              <a:t> 2003</a:t>
            </a:r>
            <a:r>
              <a:rPr lang="nb-NO" sz="1600" dirty="0">
                <a:solidFill>
                  <a:srgbClr val="5C5C5C"/>
                </a:solidFill>
              </a:rPr>
              <a:t>: </a:t>
            </a:r>
            <a:r>
              <a:rPr lang="nb-NO" sz="1600" dirty="0" err="1" smtClean="0">
                <a:solidFill>
                  <a:srgbClr val="5C5C5C"/>
                </a:solidFill>
              </a:rPr>
              <a:t>Grunnstensnedleggelse</a:t>
            </a:r>
            <a:r>
              <a:rPr lang="nb-NO" sz="1600" dirty="0" smtClean="0">
                <a:solidFill>
                  <a:srgbClr val="5C5C5C"/>
                </a:solidFill>
              </a:rPr>
              <a:t> </a:t>
            </a:r>
            <a:r>
              <a:rPr lang="nb-NO" sz="1600" dirty="0">
                <a:solidFill>
                  <a:srgbClr val="5C5C5C"/>
                </a:solidFill>
              </a:rPr>
              <a:t>i et jordskjelvrammet San </a:t>
            </a:r>
            <a:r>
              <a:rPr lang="nb-NO" sz="1600" dirty="0" err="1">
                <a:solidFill>
                  <a:srgbClr val="5C5C5C"/>
                </a:solidFill>
              </a:rPr>
              <a:t>Vicente</a:t>
            </a:r>
            <a:r>
              <a:rPr lang="nb-NO" sz="1600" dirty="0">
                <a:solidFill>
                  <a:srgbClr val="5C5C5C"/>
                </a:solidFill>
              </a:rPr>
              <a:t> i El Salvador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 smtClean="0">
                <a:solidFill>
                  <a:srgbClr val="5C5C5C"/>
                </a:solidFill>
              </a:rPr>
              <a:t> 2005</a:t>
            </a:r>
            <a:r>
              <a:rPr lang="nb-NO" sz="1600" dirty="0">
                <a:solidFill>
                  <a:srgbClr val="5C5C5C"/>
                </a:solidFill>
              </a:rPr>
              <a:t>: Åpning i mai, fra Odd Fellow deltok 41 medlemmer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>
                <a:solidFill>
                  <a:srgbClr val="5C5C5C"/>
                </a:solidFill>
              </a:rPr>
              <a:t> </a:t>
            </a:r>
            <a:r>
              <a:rPr lang="nb-NO" sz="1600" dirty="0" smtClean="0">
                <a:solidFill>
                  <a:srgbClr val="5C5C5C"/>
                </a:solidFill>
              </a:rPr>
              <a:t>2009</a:t>
            </a:r>
            <a:r>
              <a:rPr lang="nb-NO" sz="1600" dirty="0">
                <a:solidFill>
                  <a:srgbClr val="5C5C5C"/>
                </a:solidFill>
              </a:rPr>
              <a:t>: 30 medlemmer fra Odd </a:t>
            </a:r>
            <a:r>
              <a:rPr lang="nb-NO" sz="1600" dirty="0" err="1">
                <a:solidFill>
                  <a:srgbClr val="5C5C5C"/>
                </a:solidFill>
              </a:rPr>
              <a:t>Fellow</a:t>
            </a:r>
            <a:r>
              <a:rPr lang="nb-NO" sz="1600" dirty="0">
                <a:solidFill>
                  <a:srgbClr val="5C5C5C"/>
                </a:solidFill>
              </a:rPr>
              <a:t> </a:t>
            </a:r>
            <a:r>
              <a:rPr lang="nb-NO" sz="1600" dirty="0" smtClean="0">
                <a:solidFill>
                  <a:srgbClr val="5C5C5C"/>
                </a:solidFill>
              </a:rPr>
              <a:t>besøkte San </a:t>
            </a:r>
            <a:r>
              <a:rPr lang="nb-NO" sz="1600" dirty="0" err="1" smtClean="0">
                <a:solidFill>
                  <a:srgbClr val="5C5C5C"/>
                </a:solidFill>
              </a:rPr>
              <a:t>Vicente</a:t>
            </a:r>
            <a:r>
              <a:rPr lang="nb-NO" sz="1600" dirty="0" smtClean="0">
                <a:solidFill>
                  <a:srgbClr val="5C5C5C"/>
                </a:solidFill>
              </a:rPr>
              <a:t>, en </a:t>
            </a:r>
            <a:r>
              <a:rPr lang="nb-NO" sz="1600" dirty="0">
                <a:solidFill>
                  <a:srgbClr val="5C5C5C"/>
                </a:solidFill>
              </a:rPr>
              <a:t>velfungerende </a:t>
            </a:r>
            <a:r>
              <a:rPr lang="nb-NO" sz="1600" dirty="0" err="1" smtClean="0">
                <a:solidFill>
                  <a:srgbClr val="5C5C5C"/>
                </a:solidFill>
              </a:rPr>
              <a:t>barneby</a:t>
            </a:r>
            <a:r>
              <a:rPr lang="nb-NO" sz="1600" dirty="0" smtClean="0">
                <a:solidFill>
                  <a:srgbClr val="5C5C5C"/>
                </a:solidFill>
              </a:rPr>
              <a:t/>
            </a:r>
            <a:br>
              <a:rPr lang="nb-NO" sz="1600" dirty="0" smtClean="0">
                <a:solidFill>
                  <a:srgbClr val="5C5C5C"/>
                </a:solidFill>
              </a:rPr>
            </a:br>
            <a:r>
              <a:rPr lang="nb-NO" sz="1600" dirty="0" smtClean="0">
                <a:solidFill>
                  <a:srgbClr val="5C5C5C"/>
                </a:solidFill>
              </a:rPr>
              <a:t>  med 130 barn</a:t>
            </a:r>
            <a:endParaRPr lang="nb-NO" sz="1600" dirty="0">
              <a:solidFill>
                <a:srgbClr val="5C5C5C"/>
              </a:solidFill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1600" dirty="0">
                <a:solidFill>
                  <a:srgbClr val="5C5C5C"/>
                </a:solidFill>
              </a:rPr>
              <a:t> </a:t>
            </a:r>
            <a:r>
              <a:rPr lang="nb-NO" sz="1600" dirty="0" smtClean="0">
                <a:solidFill>
                  <a:srgbClr val="5C5C5C"/>
                </a:solidFill>
              </a:rPr>
              <a:t>Ca </a:t>
            </a:r>
            <a:r>
              <a:rPr lang="nb-NO" sz="1600" dirty="0">
                <a:solidFill>
                  <a:srgbClr val="5C5C5C"/>
                </a:solidFill>
              </a:rPr>
              <a:t>500 barn er med i familieprogrammet tilknyttet </a:t>
            </a:r>
            <a:r>
              <a:rPr lang="nb-NO" sz="1600" dirty="0" err="1" smtClean="0">
                <a:solidFill>
                  <a:srgbClr val="5C5C5C"/>
                </a:solidFill>
              </a:rPr>
              <a:t>barnebyen</a:t>
            </a:r>
            <a:endParaRPr lang="nb-NO" sz="1600" dirty="0">
              <a:solidFill>
                <a:srgbClr val="5C5C5C"/>
              </a:solidFill>
            </a:endParaRPr>
          </a:p>
          <a:p>
            <a:endParaRPr lang="nb-NO" dirty="0"/>
          </a:p>
        </p:txBody>
      </p:sp>
      <p:pic>
        <p:nvPicPr>
          <p:cNvPr id="8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38113" y="1544638"/>
            <a:ext cx="4943475" cy="4791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r>
              <a:rPr lang="nb-NO" sz="2400" dirty="0" err="1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SOS-barnebyer</a:t>
            </a:r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Norge</a:t>
            </a:r>
          </a:p>
          <a:p>
            <a:pPr>
              <a:buFont typeface="Wingdings" pitchFamily="2" charset="2"/>
              <a:buNone/>
            </a:pPr>
            <a:endParaRPr lang="nb-NO" sz="2400" dirty="0" smtClean="0">
              <a:solidFill>
                <a:srgbClr val="5C5C5C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Totale inntekter 2010: NOK 483 mill 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250 000 givere 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11 % av alle norske husstander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82 % til formålet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2 % til administrasjon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16 % til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inntektsskapende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arbeid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Omfattende samarbeid med 83 bedrifter</a:t>
            </a:r>
          </a:p>
          <a:p>
            <a:pPr lvl="1"/>
            <a:r>
              <a:rPr lang="nb-NO" sz="1800" dirty="0" smtClean="0">
                <a:latin typeface="Arial" pitchFamily="34" charset="0"/>
                <a:cs typeface="Arial" pitchFamily="34" charset="0"/>
              </a:rPr>
              <a:t>1200 skoler og barnehager støtter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SOS-barnebyer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b-NO" sz="1600" b="1" dirty="0" smtClean="0"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 lvl="1"/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</a:p>
        </p:txBody>
      </p:sp>
      <p:pic>
        <p:nvPicPr>
          <p:cNvPr id="9221" name="Picture 3" descr="G:\Bildearkiv\Profil_Verktøykasse\Piktogrammer\Piktogrammer for web\green\sibling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2488" y="4503738"/>
            <a:ext cx="20272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 descr="11-c-ChristianMartinelli-277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91088" y="2057399"/>
            <a:ext cx="4062412" cy="2708275"/>
          </a:xfrm>
          <a:prstGeom prst="rect">
            <a:avLst/>
          </a:prstGeom>
        </p:spPr>
      </p:pic>
      <p:pic>
        <p:nvPicPr>
          <p:cNvPr id="8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146304" y="1911096"/>
            <a:ext cx="4580191" cy="4791075"/>
          </a:xfrm>
        </p:spPr>
        <p:txBody>
          <a:bodyPr/>
          <a:lstStyle/>
          <a:p>
            <a:pPr lvl="8">
              <a:defRPr/>
            </a:pPr>
            <a:endParaRPr lang="en-US" sz="1600" dirty="0" smtClean="0"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nb-NO" sz="2400" dirty="0" smtClean="0">
                <a:solidFill>
                  <a:srgbClr val="5C5C5C"/>
                </a:solidFill>
              </a:rPr>
              <a:t>SOS-barnebyer internasjonalt</a:t>
            </a:r>
          </a:p>
          <a:p>
            <a:pPr>
              <a:buFont typeface="Wingdings" pitchFamily="2" charset="2"/>
              <a:buNone/>
              <a:defRPr/>
            </a:pPr>
            <a:endParaRPr lang="nb-NO" sz="1400" dirty="0" smtClean="0">
              <a:solidFill>
                <a:srgbClr val="5C5C5C"/>
              </a:solidFill>
            </a:endParaRPr>
          </a:p>
          <a:p>
            <a:pPr lvl="1">
              <a:defRPr/>
            </a:pPr>
            <a:r>
              <a:rPr lang="nb-NO" sz="1800" dirty="0" smtClean="0"/>
              <a:t>Stiftet i 1949 i Østerrike av Herman </a:t>
            </a:r>
            <a:r>
              <a:rPr lang="nb-NO" sz="1800" dirty="0" err="1" smtClean="0"/>
              <a:t>Gmeiner</a:t>
            </a:r>
            <a:r>
              <a:rPr lang="nb-NO" sz="1800" dirty="0" smtClean="0"/>
              <a:t> </a:t>
            </a:r>
          </a:p>
          <a:p>
            <a:pPr lvl="1">
              <a:defRPr/>
            </a:pPr>
            <a:r>
              <a:rPr lang="nb-NO" sz="1800" dirty="0" smtClean="0"/>
              <a:t>I dag i 132 land og over 2000 prosjekter</a:t>
            </a:r>
          </a:p>
          <a:p>
            <a:pPr lvl="1">
              <a:defRPr/>
            </a:pPr>
            <a:endParaRPr lang="nb-NO" sz="1900" dirty="0" smtClean="0"/>
          </a:p>
          <a:p>
            <a:pPr>
              <a:defRPr/>
            </a:pPr>
            <a:endParaRPr lang="nb-NO" sz="2100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</a:p>
        </p:txBody>
      </p:sp>
      <p:pic>
        <p:nvPicPr>
          <p:cNvPr id="10245" name="Picture 2" descr="G:\Bildearkiv\Profil_Verktøykasse\Bilder\Gode barndomsminner\Africa_Lesotho_Maseru_KG_fotball_Brenda Dimbleby_34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1713" y="2236788"/>
            <a:ext cx="421163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Bilde 5" descr="culture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1313" y="4786311"/>
            <a:ext cx="1623270" cy="15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/>
          </a:p>
        </p:txBody>
      </p:sp>
      <p:pic>
        <p:nvPicPr>
          <p:cNvPr id="9" name="Plassholder for innhold 8" descr="of-9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11185" y="1348058"/>
            <a:ext cx="9155185" cy="5511716"/>
          </a:xfrm>
        </p:spPr>
      </p:pic>
      <p:sp>
        <p:nvSpPr>
          <p:cNvPr id="10" name="TekstSylinder 9"/>
          <p:cNvSpPr txBox="1"/>
          <p:nvPr/>
        </p:nvSpPr>
        <p:spPr>
          <a:xfrm>
            <a:off x="-59393" y="1300558"/>
            <a:ext cx="539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+mj-lt"/>
              </a:rPr>
              <a:t>Hva er utfordringen denne gang?</a:t>
            </a:r>
            <a:endParaRPr lang="nb-NO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174625" y="1455738"/>
            <a:ext cx="3305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C7404"/>
              </a:buClr>
              <a:buFont typeface="Wingdings" pitchFamily="2" charset="2"/>
              <a:buNone/>
            </a:pPr>
            <a:endParaRPr lang="nb-NO" sz="2400">
              <a:solidFill>
                <a:srgbClr val="262626"/>
              </a:solidFill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 bwMode="auto">
          <a:xfrm>
            <a:off x="4676775" y="1485900"/>
            <a:ext cx="2647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EC7404"/>
              </a:buClr>
              <a:buFont typeface="Wingdings" pitchFamily="2" charset="2"/>
              <a:buNone/>
            </a:pPr>
            <a:endParaRPr lang="nb-NO" sz="2400">
              <a:solidFill>
                <a:srgbClr val="262626"/>
              </a:solidFill>
            </a:endParaRPr>
          </a:p>
        </p:txBody>
      </p:sp>
      <p:sp>
        <p:nvSpPr>
          <p:cNvPr id="12294" name="Rektangel 8"/>
          <p:cNvSpPr>
            <a:spLocks noChangeArrowheads="1"/>
          </p:cNvSpPr>
          <p:nvPr/>
        </p:nvSpPr>
        <p:spPr bwMode="auto">
          <a:xfrm>
            <a:off x="104774" y="1943834"/>
            <a:ext cx="6913543" cy="46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nb-NO" sz="2400" dirty="0">
                <a:solidFill>
                  <a:schemeClr val="accent2"/>
                </a:solidFill>
              </a:rPr>
              <a:t> </a:t>
            </a:r>
            <a:r>
              <a:rPr lang="nb-NO" sz="2400" dirty="0" smtClean="0">
                <a:solidFill>
                  <a:srgbClr val="5C5C5C"/>
                </a:solidFill>
                <a:cs typeface="Arial" pitchFamily="34" charset="0"/>
              </a:rPr>
              <a:t>Realisere en ny Odd </a:t>
            </a:r>
            <a:r>
              <a:rPr lang="nb-NO" sz="2400" dirty="0" err="1">
                <a:solidFill>
                  <a:srgbClr val="5C5C5C"/>
                </a:solidFill>
                <a:cs typeface="Arial" pitchFamily="34" charset="0"/>
              </a:rPr>
              <a:t>Fellow-barneby</a:t>
            </a:r>
            <a:r>
              <a:rPr lang="nb-NO" sz="24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nb-NO" sz="2400" dirty="0" smtClean="0">
                <a:solidFill>
                  <a:srgbClr val="5C5C5C"/>
                </a:solidFill>
                <a:cs typeface="Arial" pitchFamily="34" charset="0"/>
              </a:rPr>
              <a:t>i Malawi</a:t>
            </a:r>
            <a:endParaRPr lang="nb-NO" sz="2400" dirty="0">
              <a:solidFill>
                <a:srgbClr val="5C5C5C"/>
              </a:solidFill>
              <a:cs typeface="Arial" pitchFamily="34" charset="0"/>
            </a:endParaRPr>
          </a:p>
          <a:p>
            <a:pPr>
              <a:defRPr/>
            </a:pPr>
            <a:endParaRPr lang="nb-NO" sz="1400" dirty="0">
              <a:solidFill>
                <a:srgbClr val="5C5C5C"/>
              </a:solidFill>
            </a:endParaRP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Den nye Odd </a:t>
            </a:r>
            <a:r>
              <a:rPr lang="nb-NO" dirty="0" err="1">
                <a:solidFill>
                  <a:srgbClr val="5C5C5C"/>
                </a:solidFill>
                <a:cs typeface="Arial" pitchFamily="34" charset="0"/>
              </a:rPr>
              <a:t>Fellow-barnebyen</a:t>
            </a: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skal bygges </a:t>
            </a: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i </a:t>
            </a:r>
            <a:r>
              <a:rPr lang="nb-NO" dirty="0" err="1">
                <a:solidFill>
                  <a:srgbClr val="5C5C5C"/>
                </a:solidFill>
                <a:cs typeface="Arial" pitchFamily="34" charset="0"/>
              </a:rPr>
              <a:t>Ngabu</a:t>
            </a: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, </a:t>
            </a: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/>
            </a:r>
            <a:br>
              <a:rPr lang="nb-NO" dirty="0" smtClean="0">
                <a:solidFill>
                  <a:srgbClr val="5C5C5C"/>
                </a:solidFill>
                <a:cs typeface="Arial" pitchFamily="34" charset="0"/>
              </a:rPr>
            </a:b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som </a:t>
            </a: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ligger langt syd i Malawi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Det er i dag tre SOS-barnebyer i Malawi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Landbruk er viktig 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Hiv/aids og underernæring er en stor utfordring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Antall innbyggere: ca 15 millioner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Levealder: 54,6 år 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Analfabeter: 36 % over 15 år </a:t>
            </a:r>
          </a:p>
          <a:p>
            <a:pPr marL="342000" indent="-342000">
              <a:spcBef>
                <a:spcPts val="768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Foreldreløse barn: 1.1 millioner hvorav 37 % er </a:t>
            </a: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/>
            </a:r>
            <a:br>
              <a:rPr lang="nb-NO" dirty="0" smtClean="0">
                <a:solidFill>
                  <a:srgbClr val="5C5C5C"/>
                </a:solidFill>
                <a:cs typeface="Arial" pitchFamily="34" charset="0"/>
              </a:rPr>
            </a:br>
            <a:r>
              <a:rPr lang="nb-NO" dirty="0" smtClean="0">
                <a:solidFill>
                  <a:srgbClr val="5C5C5C"/>
                </a:solidFill>
                <a:cs typeface="Arial" pitchFamily="34" charset="0"/>
              </a:rPr>
              <a:t>foreldreløse </a:t>
            </a:r>
            <a:r>
              <a:rPr lang="nb-NO" dirty="0">
                <a:solidFill>
                  <a:srgbClr val="5C5C5C"/>
                </a:solidFill>
                <a:cs typeface="Arial" pitchFamily="34" charset="0"/>
              </a:rPr>
              <a:t>pga aids</a:t>
            </a:r>
          </a:p>
          <a:p>
            <a:pPr>
              <a:buFont typeface="Wingdings" pitchFamily="2" charset="2"/>
              <a:buChar char="§"/>
              <a:defRPr/>
            </a:pPr>
            <a:endParaRPr lang="nb-NO" dirty="0">
              <a:solidFill>
                <a:srgbClr val="5C5C5C"/>
              </a:solidFill>
              <a:cs typeface="Arial" pitchFamily="34" charset="0"/>
            </a:endParaRPr>
          </a:p>
        </p:txBody>
      </p:sp>
      <p:pic>
        <p:nvPicPr>
          <p:cNvPr id="11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6559" y="1172682"/>
            <a:ext cx="2268054" cy="54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3054350" y="217488"/>
            <a:ext cx="5910263" cy="7191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ＭＳ Ｐゴシック" charset="-128"/>
              </a:rPr>
              <a:t>	SAMMEN FOR BARN I MALAWI</a:t>
            </a:r>
            <a:endParaRPr lang="nb-NO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138113" y="2024263"/>
            <a:ext cx="5300786" cy="4791075"/>
          </a:xfrm>
        </p:spPr>
        <p:txBody>
          <a:bodyPr/>
          <a:lstStyle/>
          <a:p>
            <a:r>
              <a:rPr lang="nb-NO" sz="2400" dirty="0" smtClean="0">
                <a:solidFill>
                  <a:srgbClr val="5C5C5C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Odd Fellow Ordenens budord trengs i Malawi</a:t>
            </a:r>
          </a:p>
          <a:p>
            <a:endParaRPr lang="nb-NO" sz="800" dirty="0" smtClean="0">
              <a:solidFill>
                <a:srgbClr val="5C5C5C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  <a:p>
            <a:pPr lvl="1"/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foreldreløse 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og sårbare barna vil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få et trygt hjem i en </a:t>
            </a:r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</a:t>
            </a:r>
            <a:endParaRPr lang="nb-NO" sz="1800" dirty="0" smtClean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Barna vil få utdanning og yrkesopplæring, det er også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oppdragelse</a:t>
            </a:r>
          </a:p>
          <a:p>
            <a:pPr lvl="1"/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I lokalsamfunnet rundt </a:t>
            </a:r>
            <a:r>
              <a:rPr lang="nb-NO" sz="1800" dirty="0" err="1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SOS-barnebyen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</a:b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får de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trengende</a:t>
            </a:r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 barnefamiliene hjelp til å forebygge familieoppløsning og foreldreløshet</a:t>
            </a:r>
          </a:p>
          <a:p>
            <a:pPr lvl="1"/>
            <a:r>
              <a:rPr lang="nb-NO" sz="1800" dirty="0" smtClean="0">
                <a:solidFill>
                  <a:srgbClr val="5C5C5C"/>
                </a:solidFill>
                <a:latin typeface="Arial" pitchFamily="34" charset="0"/>
                <a:cs typeface="Arial" pitchFamily="34" charset="0"/>
              </a:rPr>
              <a:t>La oss se på en modell fra Blantyre i Malawi</a:t>
            </a:r>
          </a:p>
        </p:txBody>
      </p:sp>
      <p:pic>
        <p:nvPicPr>
          <p:cNvPr id="6" name="Picture 18" descr="L:\Bildearkiv\grafikk\Sponsorlogoer\odd fellow\Odd Fellow Kjedeledd pms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600" y="13604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363041" y="1048306"/>
            <a:ext cx="215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336699"/>
                </a:solidFill>
                <a:latin typeface="+mn-lt"/>
              </a:rPr>
              <a:t>Odd Fellow Ordenen</a:t>
            </a:r>
            <a:endParaRPr lang="nb-NO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7" name="Bilde 5" descr="of-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2908" y="1009277"/>
            <a:ext cx="3107955" cy="196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7" descr="of-3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22909" y="3008137"/>
            <a:ext cx="3085457" cy="16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e 6" descr="of-3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9159" y="4726391"/>
            <a:ext cx="3135078" cy="209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1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Design">
  <a:themeElements>
    <a:clrScheme name="1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-Design">
  <a:themeElements>
    <a:clrScheme name="6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S-barnebyer profil_presentasjon">
  <a:themeElements>
    <a:clrScheme name="1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-Design">
  <a:themeElements>
    <a:clrScheme name="6_Office-Design 3">
      <a:dk1>
        <a:srgbClr val="262626"/>
      </a:dk1>
      <a:lt1>
        <a:srgbClr val="FFFFFF"/>
      </a:lt1>
      <a:dk2>
        <a:srgbClr val="009EE0"/>
      </a:dk2>
      <a:lt2>
        <a:srgbClr val="EEECE1"/>
      </a:lt2>
      <a:accent1>
        <a:srgbClr val="009EE0"/>
      </a:accent1>
      <a:accent2>
        <a:srgbClr val="EC7404"/>
      </a:accent2>
      <a:accent3>
        <a:srgbClr val="FFFFFF"/>
      </a:accent3>
      <a:accent4>
        <a:srgbClr val="1F1F1F"/>
      </a:accent4>
      <a:accent5>
        <a:srgbClr val="AACCED"/>
      </a:accent5>
      <a:accent6>
        <a:srgbClr val="D66803"/>
      </a:accent6>
      <a:hlink>
        <a:srgbClr val="76B856"/>
      </a:hlink>
      <a:folHlink>
        <a:srgbClr val="E743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2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Design 3">
        <a:dk1>
          <a:srgbClr val="262626"/>
        </a:dk1>
        <a:lt1>
          <a:srgbClr val="FFFFFF"/>
        </a:lt1>
        <a:dk2>
          <a:srgbClr val="009EE0"/>
        </a:dk2>
        <a:lt2>
          <a:srgbClr val="EEECE1"/>
        </a:lt2>
        <a:accent1>
          <a:srgbClr val="009EE0"/>
        </a:accent1>
        <a:accent2>
          <a:srgbClr val="EC7404"/>
        </a:accent2>
        <a:accent3>
          <a:srgbClr val="FFFFFF"/>
        </a:accent3>
        <a:accent4>
          <a:srgbClr val="1F1F1F"/>
        </a:accent4>
        <a:accent5>
          <a:srgbClr val="AACCED"/>
        </a:accent5>
        <a:accent6>
          <a:srgbClr val="D66803"/>
        </a:accent6>
        <a:hlink>
          <a:srgbClr val="76B856"/>
        </a:hlink>
        <a:folHlink>
          <a:srgbClr val="E74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6_Office-Design 3">
    <a:dk1>
      <a:srgbClr val="262626"/>
    </a:dk1>
    <a:lt1>
      <a:srgbClr val="FFFFFF"/>
    </a:lt1>
    <a:dk2>
      <a:srgbClr val="009EE0"/>
    </a:dk2>
    <a:lt2>
      <a:srgbClr val="EEECE1"/>
    </a:lt2>
    <a:accent1>
      <a:srgbClr val="009EE0"/>
    </a:accent1>
    <a:accent2>
      <a:srgbClr val="EC7404"/>
    </a:accent2>
    <a:accent3>
      <a:srgbClr val="FFFFFF"/>
    </a:accent3>
    <a:accent4>
      <a:srgbClr val="1F1F1F"/>
    </a:accent4>
    <a:accent5>
      <a:srgbClr val="AACCED"/>
    </a:accent5>
    <a:accent6>
      <a:srgbClr val="D66803"/>
    </a:accent6>
    <a:hlink>
      <a:srgbClr val="76B856"/>
    </a:hlink>
    <a:folHlink>
      <a:srgbClr val="E743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2099</Words>
  <Application>Microsoft Office PowerPoint</Application>
  <PresentationFormat>Skjermfremvisning (4:3)</PresentationFormat>
  <Paragraphs>292</Paragraphs>
  <Slides>26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1_Office-Design</vt:lpstr>
      <vt:lpstr>2_Office-Design</vt:lpstr>
      <vt:lpstr>6_Office-Design</vt:lpstr>
      <vt:lpstr>SOS-barnebyer profil_presentasjon</vt:lpstr>
      <vt:lpstr>7_Office-Design</vt:lpstr>
      <vt:lpstr>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 SAMMEN FOR BARN I MALAWI</vt:lpstr>
      <vt:lpstr>Lysbilde 26</vt:lpstr>
    </vt:vector>
  </TitlesOfParts>
  <Company>Fischer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tpf Fischer</dc:creator>
  <cp:lastModifiedBy>Morten-</cp:lastModifiedBy>
  <cp:revision>255</cp:revision>
  <dcterms:created xsi:type="dcterms:W3CDTF">2009-08-03T15:33:20Z</dcterms:created>
  <dcterms:modified xsi:type="dcterms:W3CDTF">2011-11-18T10:38:13Z</dcterms:modified>
</cp:coreProperties>
</file>