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23"/>
  </p:notesMasterIdLst>
  <p:sldIdLst>
    <p:sldId id="287" r:id="rId3"/>
    <p:sldId id="257" r:id="rId4"/>
    <p:sldId id="258" r:id="rId5"/>
    <p:sldId id="260" r:id="rId6"/>
    <p:sldId id="259" r:id="rId7"/>
    <p:sldId id="261" r:id="rId8"/>
    <p:sldId id="278" r:id="rId9"/>
    <p:sldId id="267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380" r:id="rId18"/>
    <p:sldId id="275" r:id="rId19"/>
    <p:sldId id="276" r:id="rId20"/>
    <p:sldId id="277" r:id="rId21"/>
    <p:sldId id="274" r:id="rId2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18" autoAdjust="0"/>
    <p:restoredTop sz="94660"/>
  </p:normalViewPr>
  <p:slideViewPr>
    <p:cSldViewPr snapToGrid="0">
      <p:cViewPr>
        <p:scale>
          <a:sx n="60" d="100"/>
          <a:sy n="60" d="100"/>
        </p:scale>
        <p:origin x="92" y="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2C145-E6C1-4BB7-95AB-4753B3BF1717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D9442-8C67-43ED-89DE-A345932C87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1231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9398-D7D4-4C39-A1AE-27ECA867041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391-5F28-4FA2-85C4-8F0D1B3501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101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9398-D7D4-4C39-A1AE-27ECA867041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391-5F28-4FA2-85C4-8F0D1B3501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821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9398-D7D4-4C39-A1AE-27ECA867041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391-5F28-4FA2-85C4-8F0D1B3501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3237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007435" y="6356351"/>
            <a:ext cx="3860800" cy="365125"/>
          </a:xfrm>
        </p:spPr>
        <p:txBody>
          <a:bodyPr/>
          <a:lstStyle/>
          <a:p>
            <a:endParaRPr lang="nb-NO" dirty="0"/>
          </a:p>
        </p:txBody>
      </p:sp>
      <p:pic>
        <p:nvPicPr>
          <p:cNvPr id="7" name="Picture 10" descr="4kan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2204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font_baskervill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1151" y="508001"/>
            <a:ext cx="49403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Storlogesegl1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0634" y="328614"/>
            <a:ext cx="2135717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9374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623392" y="6356351"/>
            <a:ext cx="3860800" cy="365125"/>
          </a:xfrm>
        </p:spPr>
        <p:txBody>
          <a:bodyPr/>
          <a:lstStyle/>
          <a:p>
            <a:endParaRPr lang="nb-NO" dirty="0"/>
          </a:p>
        </p:txBody>
      </p:sp>
      <p:pic>
        <p:nvPicPr>
          <p:cNvPr id="10" name="Picture 15" descr="4kan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2204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 userDrawn="1"/>
        </p:nvSpPr>
        <p:spPr>
          <a:xfrm>
            <a:off x="2108200" y="450851"/>
            <a:ext cx="9474200" cy="474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Legg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tittel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4" descr="font_baskervill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6400" y="6277818"/>
            <a:ext cx="35560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4" descr="Storlogesegl1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7934" y="103188"/>
            <a:ext cx="1595967" cy="119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2991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A864-052F-4408-A523-929A1CEAA6B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1761-6337-4EB5-A53E-B5826139A6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0260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A864-052F-4408-A523-929A1CEAA6B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1761-6337-4EB5-A53E-B5826139A6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8701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A864-052F-4408-A523-929A1CEAA6B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1761-6337-4EB5-A53E-B5826139A6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3406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A864-052F-4408-A523-929A1CEAA6B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1761-6337-4EB5-A53E-B5826139A6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55609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A864-052F-4408-A523-929A1CEAA6B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1761-6337-4EB5-A53E-B5826139A6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14001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A864-052F-4408-A523-929A1CEAA6B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1761-6337-4EB5-A53E-B5826139A6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450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9398-D7D4-4C39-A1AE-27ECA867041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391-5F28-4FA2-85C4-8F0D1B3501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87616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A864-052F-4408-A523-929A1CEAA6B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1761-6337-4EB5-A53E-B5826139A6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75142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A864-052F-4408-A523-929A1CEAA6B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1761-6337-4EB5-A53E-B5826139A6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0139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AA864-052F-4408-A523-929A1CEAA6B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1761-6337-4EB5-A53E-B5826139A6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0095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9398-D7D4-4C39-A1AE-27ECA867041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391-5F28-4FA2-85C4-8F0D1B3501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854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9398-D7D4-4C39-A1AE-27ECA867041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391-5F28-4FA2-85C4-8F0D1B3501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53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9398-D7D4-4C39-A1AE-27ECA867041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391-5F28-4FA2-85C4-8F0D1B3501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876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9398-D7D4-4C39-A1AE-27ECA867041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391-5F28-4FA2-85C4-8F0D1B3501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7300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9398-D7D4-4C39-A1AE-27ECA867041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391-5F28-4FA2-85C4-8F0D1B3501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09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9398-D7D4-4C39-A1AE-27ECA867041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391-5F28-4FA2-85C4-8F0D1B3501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748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89398-D7D4-4C39-A1AE-27ECA867041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B391-5F28-4FA2-85C4-8F0D1B3501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950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89398-D7D4-4C39-A1AE-27ECA867041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9B391-5F28-4FA2-85C4-8F0D1B35011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717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AA864-052F-4408-A523-929A1CEAA6BA}" type="datetimeFigureOut">
              <a:rPr lang="nb-NO" smtClean="0"/>
              <a:t>28.10.2022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01761-6337-4EB5-A53E-B5826139A6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996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567608" y="211792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b-NO" dirty="0"/>
              <a:t>Råd og Tips</a:t>
            </a:r>
            <a:br>
              <a:rPr lang="nb-NO" dirty="0"/>
            </a:br>
            <a:br>
              <a:rPr lang="nb-NO" dirty="0"/>
            </a:br>
            <a:r>
              <a:rPr lang="nb-NO" dirty="0"/>
              <a:t>Svar på spørsmål</a:t>
            </a:r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CFA86F9F-1B84-34A4-8637-DEB346AF1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4223" y="5417288"/>
            <a:ext cx="8534400" cy="824024"/>
          </a:xfrm>
        </p:spPr>
        <p:txBody>
          <a:bodyPr>
            <a:normAutofit/>
          </a:bodyPr>
          <a:lstStyle/>
          <a:p>
            <a:r>
              <a:rPr lang="nb-NO" sz="1800" dirty="0"/>
              <a:t>Atle Wøllo</a:t>
            </a:r>
          </a:p>
          <a:p>
            <a:r>
              <a:rPr lang="nb-NO" sz="1800" dirty="0"/>
              <a:t>Stor Sekretær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Innkomne spørsmål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2.	Odd </a:t>
            </a:r>
            <a:r>
              <a:rPr lang="nb-NO" dirty="0" err="1"/>
              <a:t>Fellow</a:t>
            </a:r>
            <a:r>
              <a:rPr lang="nb-NO" dirty="0"/>
              <a:t> Riders</a:t>
            </a:r>
          </a:p>
          <a:p>
            <a:pPr marL="914400" lvl="1" indent="-457200">
              <a:buAutoNum type="alphaLcPeriod"/>
            </a:pPr>
            <a:r>
              <a:rPr lang="nb-NO" dirty="0"/>
              <a:t>Hva går det ut på</a:t>
            </a:r>
          </a:p>
          <a:p>
            <a:pPr marL="457200" lvl="1" indent="0">
              <a:buNone/>
            </a:pPr>
            <a:r>
              <a:rPr lang="nb-NO" dirty="0"/>
              <a:t>	Medlemskriterier: Medlem av Od </a:t>
            </a:r>
            <a:r>
              <a:rPr lang="nb-NO" dirty="0" err="1"/>
              <a:t>fellow</a:t>
            </a:r>
            <a:r>
              <a:rPr lang="nb-NO" dirty="0"/>
              <a:t>, samt sertifikat på motorsykkel</a:t>
            </a:r>
          </a:p>
          <a:p>
            <a:pPr marL="457200" lvl="1" indent="0">
              <a:buNone/>
            </a:pPr>
            <a:r>
              <a:rPr lang="nb-NO" dirty="0"/>
              <a:t>	Arrangerer turer og treff. Ønsker du å bli medlem, send mail til  </a:t>
            </a:r>
            <a:br>
              <a:rPr lang="nb-NO" dirty="0"/>
            </a:br>
            <a:r>
              <a:rPr lang="nb-NO" dirty="0"/>
              <a:t>       oddfellowriders@gmail.com</a:t>
            </a:r>
          </a:p>
          <a:p>
            <a:pPr marL="914400" lvl="1" indent="-457200">
              <a:buAutoNum type="alphaLcPeriod"/>
            </a:pPr>
            <a:endParaRPr lang="nb-NO" dirty="0"/>
          </a:p>
        </p:txBody>
      </p:sp>
      <p:pic>
        <p:nvPicPr>
          <p:cNvPr id="1026" name="37C57505-57E3-40EA-8043-58478CA95491" descr="IMG_412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05" t="39896" r="16136" b="40104"/>
          <a:stretch/>
        </p:blipFill>
        <p:spPr bwMode="auto">
          <a:xfrm>
            <a:off x="3191606" y="4281855"/>
            <a:ext cx="5903687" cy="1512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641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Innkomne spørsmål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3.	Møteprogram og DSS myndighet</a:t>
            </a:r>
          </a:p>
          <a:p>
            <a:pPr marL="914400" lvl="1" indent="-457200">
              <a:buAutoNum type="alphaLcPeriod"/>
            </a:pPr>
            <a:r>
              <a:rPr lang="nb-NO" dirty="0"/>
              <a:t>DSS oppgave</a:t>
            </a:r>
            <a:br>
              <a:rPr lang="nb-NO" dirty="0"/>
            </a:br>
            <a:r>
              <a:rPr lang="nb-NO" dirty="0"/>
              <a:t>Gå gjennom møteprogrammene og påse at de er i henhold til våre lover, samt logens særlov og at benevnelser er gjort riktig. </a:t>
            </a:r>
            <a:br>
              <a:rPr lang="nb-NO" dirty="0"/>
            </a:br>
            <a:r>
              <a:rPr lang="nb-NO" dirty="0"/>
              <a:t>I tillegg påse at «fellesmøter» i distriktet er med; Storlogegrad, EI, andre fellesmøter</a:t>
            </a:r>
          </a:p>
          <a:p>
            <a:pPr marL="457200" lvl="1" indent="0">
              <a:buNone/>
            </a:pPr>
            <a:r>
              <a:rPr lang="nb-NO" dirty="0"/>
              <a:t>	</a:t>
            </a:r>
            <a:r>
              <a:rPr lang="nb-NO" i="1" dirty="0"/>
              <a:t>DSS skal ikke endre eller </a:t>
            </a:r>
            <a:r>
              <a:rPr lang="nb-NO" dirty="0"/>
              <a:t>bytte om på møter i Ordensenhetene</a:t>
            </a:r>
          </a:p>
          <a:p>
            <a:pPr marL="457200" lvl="1" indent="0">
              <a:buNone/>
            </a:pPr>
            <a:r>
              <a:rPr lang="nb-NO" dirty="0"/>
              <a:t>b.	Bruk Distriktsrådet og Storrepresentantene</a:t>
            </a:r>
            <a:br>
              <a:rPr lang="nb-NO" dirty="0"/>
            </a:br>
            <a:r>
              <a:rPr lang="nb-NO" dirty="0"/>
              <a:t>	Bruk gjerne hele Distriktsrådet til å gå gjennom alle møteprogram i 	distriktet. Det kan komme nyttige innspill.	</a:t>
            </a:r>
          </a:p>
        </p:txBody>
      </p:sp>
    </p:spTree>
    <p:extLst>
      <p:ext uri="{BB962C8B-B14F-4D97-AF65-F5344CB8AC3E}">
        <p14:creationId xmlns:p14="http://schemas.microsoft.com/office/powerpoint/2010/main" val="3074651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Innkomne spørsmål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4.	Kjøregodtgjørelse</a:t>
            </a:r>
          </a:p>
          <a:p>
            <a:pPr marL="914400" lvl="1" indent="-457200">
              <a:buAutoNum type="alphaLcPeriod"/>
            </a:pPr>
            <a:r>
              <a:rPr lang="nb-NO" dirty="0"/>
              <a:t>Storrepresentanter</a:t>
            </a:r>
            <a:br>
              <a:rPr lang="nb-NO" dirty="0"/>
            </a:br>
            <a:r>
              <a:rPr lang="nb-NO" dirty="0" err="1"/>
              <a:t>Storrepresentanter</a:t>
            </a:r>
            <a:r>
              <a:rPr lang="nb-NO" dirty="0"/>
              <a:t> eller andre fungerende </a:t>
            </a:r>
            <a:r>
              <a:rPr lang="nb-NO" dirty="0" err="1"/>
              <a:t>storemebedsmenn</a:t>
            </a:r>
            <a:r>
              <a:rPr lang="nb-NO" dirty="0"/>
              <a:t> på offisielt oppdrag kan få kjøregodtgjørelse i henhold til Ordenens regelverk. Men det er ingen plikt til godtgjørelse. Mange dekker dette selv, siden det er av begrenset omfang. Utlegg dekkes i tilfelle gjennom DSS sitt budsjett</a:t>
            </a:r>
          </a:p>
          <a:p>
            <a:pPr marL="457200" lvl="1" indent="0">
              <a:buNone/>
            </a:pPr>
            <a:br>
              <a:rPr lang="nb-NO" dirty="0"/>
            </a:br>
            <a:r>
              <a:rPr lang="nb-NO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38781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Innkomne spørsmål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5.	Flagg regler</a:t>
            </a:r>
          </a:p>
          <a:p>
            <a:pPr marL="914400" lvl="1" indent="-457200">
              <a:buAutoNum type="alphaLcPeriod"/>
            </a:pPr>
            <a:r>
              <a:rPr lang="nb-NO" dirty="0"/>
              <a:t>Ordensflagg benyttes ikke på alle møter, men i henhold til sirkulære	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967" y="2692400"/>
            <a:ext cx="6566129" cy="37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611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Innkomne spørsmål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6.	</a:t>
            </a:r>
            <a:r>
              <a:rPr lang="nb-NO" dirty="0" err="1"/>
              <a:t>Storlogens</a:t>
            </a:r>
            <a:r>
              <a:rPr lang="nb-NO" dirty="0"/>
              <a:t> Rituelle og Etiske Råd</a:t>
            </a:r>
          </a:p>
          <a:p>
            <a:pPr marL="914400" lvl="1" indent="-457200">
              <a:buAutoNum type="alphaLcPeriod"/>
            </a:pPr>
            <a:r>
              <a:rPr lang="nb-NO" dirty="0"/>
              <a:t>Relevant Ordensmessig innhold</a:t>
            </a:r>
          </a:p>
          <a:p>
            <a:pPr marL="914400" lvl="2" indent="0">
              <a:buNone/>
            </a:pPr>
            <a:r>
              <a:rPr lang="nb-NO" dirty="0"/>
              <a:t>Svar: Dette betyr at ordensenhetene skal planlegge og gjennomføre ordensmessige møter og ritualer som er relevant; innvielser, gradpasseringer </a:t>
            </a:r>
            <a:r>
              <a:rPr lang="nb-NO" dirty="0" err="1"/>
              <a:t>osv</a:t>
            </a:r>
            <a:br>
              <a:rPr lang="nb-NO" dirty="0"/>
            </a:br>
            <a:r>
              <a:rPr lang="nb-NO" dirty="0"/>
              <a:t>Foredrag på </a:t>
            </a:r>
            <a:r>
              <a:rPr lang="nb-NO" dirty="0" err="1"/>
              <a:t>ettermøter</a:t>
            </a:r>
            <a:r>
              <a:rPr lang="nb-NO" dirty="0"/>
              <a:t> kan selvfølgelig gjennomføres.</a:t>
            </a:r>
            <a:br>
              <a:rPr lang="nb-NO" dirty="0"/>
            </a:br>
            <a:r>
              <a:rPr lang="nb-NO" dirty="0"/>
              <a:t>Arbeidsmøter bør ha etisk innhold</a:t>
            </a:r>
          </a:p>
          <a:p>
            <a:pPr marL="914400" lvl="2" indent="0">
              <a:buNone/>
            </a:pPr>
            <a:endParaRPr lang="nb-NO" dirty="0"/>
          </a:p>
          <a:p>
            <a:pPr marL="914400" lvl="1" indent="-457200">
              <a:buAutoNum type="alphaLcPeriod" startAt="2"/>
            </a:pPr>
            <a:r>
              <a:rPr lang="nb-NO" dirty="0"/>
              <a:t>Alle møter skal ha etisk refleksjon</a:t>
            </a:r>
            <a:br>
              <a:rPr lang="nb-NO" dirty="0"/>
            </a:br>
            <a:r>
              <a:rPr lang="nb-NO" dirty="0"/>
              <a:t>Svar: Innvielser, gradpasseringer osv. regnes som etisk refleksjon</a:t>
            </a:r>
          </a:p>
          <a:p>
            <a:pPr marL="914400" lvl="1" indent="-457200">
              <a:buAutoNum type="alphaLcPeriod" startAt="2"/>
            </a:pPr>
            <a:endParaRPr lang="nb-NO" dirty="0"/>
          </a:p>
          <a:p>
            <a:pPr marL="457200" lvl="1" indent="0">
              <a:buNone/>
            </a:pPr>
            <a:r>
              <a:rPr lang="nb-NO" dirty="0"/>
              <a:t>Det vil komme mer rundt dette senere. Rådet er nystartet og dette er mandatet til Rådet</a:t>
            </a:r>
          </a:p>
        </p:txBody>
      </p:sp>
    </p:spTree>
    <p:extLst>
      <p:ext uri="{BB962C8B-B14F-4D97-AF65-F5344CB8AC3E}">
        <p14:creationId xmlns:p14="http://schemas.microsoft.com/office/powerpoint/2010/main" val="1404663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Innkomne spørsmål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7.	DSS og Storrepresentant</a:t>
            </a:r>
          </a:p>
          <a:p>
            <a:pPr marL="914400" lvl="1" indent="-457200">
              <a:buAutoNum type="alphaLcPeriod"/>
            </a:pPr>
            <a:r>
              <a:rPr lang="nb-NO" dirty="0"/>
              <a:t>Svar: DSS kan ikke ha andre verv i egen loge eller leir. </a:t>
            </a:r>
          </a:p>
          <a:p>
            <a:pPr marL="914400" lvl="1" indent="-457200">
              <a:buAutoNum type="alphaLcPeriod"/>
            </a:pPr>
            <a:endParaRPr lang="nb-NO" dirty="0"/>
          </a:p>
          <a:p>
            <a:pPr marL="914400" lvl="1" indent="-457200">
              <a:buAutoNum type="alphaLcPeriod"/>
            </a:pPr>
            <a:r>
              <a:rPr lang="nb-NO" dirty="0"/>
              <a:t>Liste over nye søstre/brødre? Er dette noe som bør leses i logene?</a:t>
            </a:r>
            <a:br>
              <a:rPr lang="nb-NO" dirty="0"/>
            </a:br>
            <a:r>
              <a:rPr lang="nb-NO" dirty="0"/>
              <a:t>Svar: vi tar det som innspill</a:t>
            </a:r>
          </a:p>
          <a:p>
            <a:pPr marL="914400" lvl="1" indent="-457200">
              <a:buAutoNum type="alphaLcPeriod"/>
            </a:pPr>
            <a:endParaRPr lang="nb-NO" dirty="0"/>
          </a:p>
          <a:p>
            <a:pPr marL="514350" indent="-514350">
              <a:buAutoNum type="arabicPeriod" startAt="8"/>
            </a:pPr>
            <a:r>
              <a:rPr lang="nb-NO" dirty="0"/>
              <a:t>Veteranjuveler – kan tildeles utenfor logesal?</a:t>
            </a:r>
          </a:p>
          <a:p>
            <a:pPr marL="457200" lvl="1" indent="0">
              <a:buNone/>
            </a:pPr>
            <a:r>
              <a:rPr lang="nb-NO" dirty="0"/>
              <a:t>Svar: Her kommer det presisering</a:t>
            </a:r>
          </a:p>
          <a:p>
            <a:pPr marL="914400" lvl="1" indent="-457200">
              <a:buAutoNum type="alphaLcPeriod"/>
            </a:pPr>
            <a:endParaRPr lang="nb-NO" dirty="0"/>
          </a:p>
          <a:p>
            <a:pPr marL="914400" lvl="1" indent="-457200">
              <a:buAutoNum type="alphaLcPeriod"/>
            </a:pPr>
            <a:endParaRPr lang="nb-NO" dirty="0"/>
          </a:p>
          <a:p>
            <a:pPr marL="914400" lvl="1" indent="-457200">
              <a:buAutoNum type="alphaLcPeriod"/>
            </a:pPr>
            <a:endParaRPr lang="nb-NO" dirty="0"/>
          </a:p>
          <a:p>
            <a:pPr marL="914400" lvl="2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621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A7AE56C-C82C-346D-AE40-9FBF5CF37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EAE7CEA-18F2-0FED-811A-0C8C95ADB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9.	H</a:t>
            </a:r>
            <a:r>
              <a:rPr lang="nb-N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vorledes er tiltalen fra DSS til storembedsmenn ved 	veteranjuvel tildelinger? Et eksempel: </a:t>
            </a:r>
            <a:r>
              <a:rPr lang="nb-NO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r>
              <a:rPr lang="nb-N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fung. Dep Stor Sire, 	eller Verdige fung. 	Dep Stor Sire? </a:t>
            </a:r>
          </a:p>
          <a:p>
            <a:pPr marL="0" indent="0">
              <a:buNone/>
            </a:pPr>
            <a:r>
              <a:rPr lang="nb-NO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	Svar: Tiltaleform fra etiketter gjelder</a:t>
            </a:r>
          </a:p>
          <a:p>
            <a:endParaRPr lang="nb-NO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180EDD11-3B88-6EAF-31CC-CCD2E5DE0FAB}"/>
              </a:ext>
            </a:extLst>
          </p:cNvPr>
          <p:cNvSpPr txBox="1"/>
          <p:nvPr/>
        </p:nvSpPr>
        <p:spPr>
          <a:xfrm>
            <a:off x="2770668" y="3816007"/>
            <a:ext cx="609777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dirty="0"/>
              <a:t>Tiltaleformer.</a:t>
            </a:r>
          </a:p>
          <a:p>
            <a:r>
              <a:rPr lang="nb-NO" dirty="0"/>
              <a:t>Stor Sire tiltales: Høyverdige Stor Sire.</a:t>
            </a:r>
          </a:p>
          <a:p>
            <a:r>
              <a:rPr lang="nb-NO" dirty="0"/>
              <a:t>Valgte og utnevnte Storembedsmenn/Eks valgte </a:t>
            </a:r>
          </a:p>
          <a:p>
            <a:r>
              <a:rPr lang="nb-NO" dirty="0"/>
              <a:t>Storembedsmenn/Storrepresentant/</a:t>
            </a:r>
            <a:r>
              <a:rPr lang="nb-NO" dirty="0" err="1"/>
              <a:t>Fung</a:t>
            </a:r>
            <a:r>
              <a:rPr lang="nb-NO" dirty="0"/>
              <a:t> Eks OM/OM tiltales: Verdige ……</a:t>
            </a:r>
          </a:p>
          <a:p>
            <a:r>
              <a:rPr lang="nb-NO" dirty="0"/>
              <a:t>Øvrige </a:t>
            </a:r>
            <a:r>
              <a:rPr lang="nb-NO" dirty="0" err="1"/>
              <a:t>embeder</a:t>
            </a:r>
            <a:r>
              <a:rPr lang="nb-NO" dirty="0"/>
              <a:t> tiltales: Søster/bror Inspektør, Søster/bror Ytre Vakt, etc.</a:t>
            </a:r>
          </a:p>
          <a:p>
            <a:r>
              <a:rPr lang="nb-NO" dirty="0"/>
              <a:t>Eks valgte og utnevnte embedsmenn, tiltales: Søster ……. bror…….</a:t>
            </a:r>
          </a:p>
          <a:p>
            <a:r>
              <a:rPr lang="nb-NO" dirty="0"/>
              <a:t>Søstre/brødre tiltales: Søster…... bror………</a:t>
            </a:r>
          </a:p>
        </p:txBody>
      </p:sp>
    </p:spTree>
    <p:extLst>
      <p:ext uri="{BB962C8B-B14F-4D97-AF65-F5344CB8AC3E}">
        <p14:creationId xmlns:p14="http://schemas.microsoft.com/office/powerpoint/2010/main" val="2585801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749F57A-C8F4-71FD-E391-E713D5DC1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7906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nb-NO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dirty="0">
                <a:latin typeface="Calibri" panose="020F0502020204030204" pitchFamily="34" charset="0"/>
                <a:cs typeface="Times New Roman" panose="02020603050405020304" pitchFamily="18" charset="0"/>
              </a:rPr>
              <a:t>10.	T</a:t>
            </a:r>
            <a:r>
              <a:rPr lang="nb-NO" dirty="0"/>
              <a:t>ildeling av Insignium til og opptak i NOFA</a:t>
            </a:r>
            <a:r>
              <a:rPr lang="nb-NO" dirty="0">
                <a:latin typeface="Calibri" panose="020F0502020204030204" pitchFamily="34" charset="0"/>
                <a:cs typeface="Times New Roman" panose="02020603050405020304" pitchFamily="18" charset="0"/>
              </a:rPr>
              <a:t> – </a:t>
            </a:r>
          </a:p>
          <a:p>
            <a:pPr marL="0" indent="0">
              <a:buNone/>
            </a:pPr>
            <a:r>
              <a:rPr lang="nb-NO" dirty="0">
                <a:latin typeface="Calibri" panose="020F0502020204030204" pitchFamily="34" charset="0"/>
                <a:cs typeface="Times New Roman" panose="02020603050405020304" pitchFamily="18" charset="0"/>
              </a:rPr>
              <a:t>	Svar: i Leir eller på Symposiet</a:t>
            </a:r>
          </a:p>
          <a:p>
            <a:pPr marL="0" indent="0">
              <a:buNone/>
            </a:pPr>
            <a:endParaRPr lang="nb-NO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dirty="0">
                <a:latin typeface="Calibri" panose="020F0502020204030204" pitchFamily="34" charset="0"/>
                <a:cs typeface="Times New Roman" panose="02020603050405020304" pitchFamily="18" charset="0"/>
              </a:rPr>
              <a:t>11.	Kan </a:t>
            </a:r>
            <a:r>
              <a:rPr lang="nb-NO" dirty="0" err="1"/>
              <a:t>Storrep</a:t>
            </a:r>
            <a:r>
              <a:rPr lang="nb-NO" dirty="0"/>
              <a:t>. installeres på samme møte som man er valgt</a:t>
            </a:r>
          </a:p>
          <a:p>
            <a:pPr marL="914400" lvl="2" indent="0">
              <a:buNone/>
            </a:pPr>
            <a:r>
              <a:rPr lang="nb-NO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Svar: Ja</a:t>
            </a:r>
          </a:p>
          <a:p>
            <a:pPr marL="914400" lvl="2" indent="0">
              <a:buNone/>
            </a:pPr>
            <a:endParaRPr lang="nb-NO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buAutoNum type="arabicPlain" startAt="12"/>
            </a:pPr>
            <a:r>
              <a:rPr lang="nb-NO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Kan arbeidsantrekk benyttes ved DGL?</a:t>
            </a:r>
          </a:p>
          <a:p>
            <a:pPr marL="0" indent="0">
              <a:buNone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Svar: Vi tar det som innspill</a:t>
            </a:r>
            <a:endParaRPr lang="nb-NO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b-NO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049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B1B0D38-FD70-9E4A-DE4B-245F2DEAC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7906"/>
            <a:ext cx="10515600" cy="46672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dirty="0"/>
              <a:t>13.	22.	Vil ritual for veteranjuveler ligge på web?</a:t>
            </a:r>
          </a:p>
          <a:p>
            <a:pPr marL="0" indent="0">
              <a:buNone/>
            </a:pPr>
            <a:r>
              <a:rPr lang="nb-NO" dirty="0"/>
              <a:t>	Svar: Vil bli lagt ut på web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14.	Problemstilling med UM i </a:t>
            </a:r>
            <a:r>
              <a:rPr lang="nb-NO" dirty="0" err="1"/>
              <a:t>nominasjonsnevnd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	Svar: Man kan utelate UM ved diskusjon av OM vervet ved behov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15.	Mer fyldigere seremoni ved installasjon av DSS?</a:t>
            </a:r>
          </a:p>
          <a:p>
            <a:pPr marL="0" indent="0">
              <a:buNone/>
            </a:pPr>
            <a:r>
              <a:rPr lang="nb-NO" dirty="0"/>
              <a:t>	Svar: Vi tar dette som innspill i nystartet Rituelt og Etisk Råd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16.	Bruk av PC for sekretærer i loge til å ta referat?</a:t>
            </a:r>
          </a:p>
          <a:p>
            <a:pPr marL="0" indent="0">
              <a:buNone/>
            </a:pPr>
            <a:r>
              <a:rPr lang="nb-NO" dirty="0"/>
              <a:t>	Svar: Ja, det vil gå bra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10912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3F0E5BD-8565-B3FA-AD85-34DA93578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4D169FB-77FF-6631-4C28-38E9982FB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772" y="1253331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dirty="0"/>
              <a:t>17.	 Når en Eks Storrepresentant melder seg ut av leiren, kan 	vedkommende bære eks storrepresentant nål på logeantrekk?</a:t>
            </a:r>
          </a:p>
          <a:p>
            <a:pPr marL="457200" lvl="1" indent="0">
              <a:buNone/>
            </a:pPr>
            <a:r>
              <a:rPr lang="nb-NO" sz="2800" dirty="0"/>
              <a:t>	Svar: Ja</a:t>
            </a:r>
          </a:p>
          <a:p>
            <a:pPr marL="457200" lvl="1" indent="0">
              <a:buNone/>
            </a:pPr>
            <a:endParaRPr lang="nb-NO" sz="2800" dirty="0"/>
          </a:p>
          <a:p>
            <a:pPr marL="0" indent="0">
              <a:buNone/>
            </a:pPr>
            <a:r>
              <a:rPr lang="nb-NO" dirty="0"/>
              <a:t>18.	 Når en søster etter flere år og flere </a:t>
            </a:r>
            <a:r>
              <a:rPr lang="nb-NO" dirty="0" err="1"/>
              <a:t>embeder</a:t>
            </a:r>
            <a:r>
              <a:rPr lang="nb-NO" dirty="0"/>
              <a:t> i leir melder seg ut 	og hun deretter får tildelt </a:t>
            </a:r>
            <a:r>
              <a:rPr lang="nb-NO" dirty="0" err="1"/>
              <a:t>Ve.Ju</a:t>
            </a:r>
            <a:r>
              <a:rPr lang="nb-NO" dirty="0"/>
              <a:t>. og CV skal leses, skal det da 	utelates at hun har vært medlem i leiren og hatt </a:t>
            </a:r>
            <a:r>
              <a:rPr lang="nb-NO" dirty="0" err="1"/>
              <a:t>embeder</a:t>
            </a:r>
            <a:r>
              <a:rPr lang="nb-NO" dirty="0"/>
              <a:t> der?</a:t>
            </a:r>
          </a:p>
          <a:p>
            <a:pPr marL="457200" lvl="1" indent="0">
              <a:buNone/>
            </a:pPr>
            <a:r>
              <a:rPr lang="nb-NO" sz="2800" dirty="0"/>
              <a:t>	Svar: Nei. Har vært medlem av leir</a:t>
            </a:r>
          </a:p>
          <a:p>
            <a:pPr marL="457200" lvl="1" indent="0">
              <a:buNone/>
            </a:pPr>
            <a:endParaRPr lang="nb-NO" sz="2800" dirty="0"/>
          </a:p>
          <a:p>
            <a:pPr marL="0" indent="0">
              <a:buNone/>
            </a:pPr>
            <a:r>
              <a:rPr lang="nb-NO" dirty="0"/>
              <a:t>19.	</a:t>
            </a:r>
            <a:r>
              <a:rPr lang="nb-NO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Kan en Loge tildele veteranjuveler til andre enn medlemmer fra 	egen	loge?</a:t>
            </a:r>
          </a:p>
          <a:p>
            <a:pPr marL="457200" lvl="1" indent="0">
              <a:buNone/>
            </a:pPr>
            <a:r>
              <a:rPr lang="nb-NO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Svar: Nei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52521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DSS 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3584331" cy="4351338"/>
          </a:xfrm>
        </p:spPr>
        <p:txBody>
          <a:bodyPr>
            <a:normAutofit/>
          </a:bodyPr>
          <a:lstStyle/>
          <a:p>
            <a:r>
              <a:rPr lang="nb-NO" dirty="0"/>
              <a:t>Veileder</a:t>
            </a:r>
          </a:p>
          <a:p>
            <a:r>
              <a:rPr lang="nb-NO" dirty="0"/>
              <a:t>Motivator</a:t>
            </a:r>
          </a:p>
          <a:p>
            <a:r>
              <a:rPr lang="nb-NO" dirty="0"/>
              <a:t>Støttespiller</a:t>
            </a:r>
          </a:p>
          <a:p>
            <a:r>
              <a:rPr lang="nb-NO" dirty="0"/>
              <a:t>Coach</a:t>
            </a:r>
          </a:p>
          <a:p>
            <a:r>
              <a:rPr lang="nb-NO" dirty="0"/>
              <a:t>Konfliktløser</a:t>
            </a:r>
          </a:p>
          <a:p>
            <a:r>
              <a:rPr lang="nb-NO" dirty="0"/>
              <a:t>Samlende</a:t>
            </a:r>
          </a:p>
          <a:p>
            <a:r>
              <a:rPr lang="nb-NO" dirty="0"/>
              <a:t>Trygghetsskapende</a:t>
            </a:r>
          </a:p>
          <a:p>
            <a:r>
              <a:rPr lang="nb-NO" dirty="0"/>
              <a:t>Frontfigur</a:t>
            </a:r>
          </a:p>
          <a:p>
            <a:endParaRPr lang="nb-NO" dirty="0"/>
          </a:p>
        </p:txBody>
      </p:sp>
      <p:sp>
        <p:nvSpPr>
          <p:cNvPr id="4" name="Plassholder for innhold 2"/>
          <p:cNvSpPr txBox="1">
            <a:spLocks/>
          </p:cNvSpPr>
          <p:nvPr/>
        </p:nvSpPr>
        <p:spPr>
          <a:xfrm>
            <a:off x="6096000" y="1825625"/>
            <a:ext cx="35843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dirty="0"/>
              <a:t>Koordinator</a:t>
            </a:r>
          </a:p>
          <a:p>
            <a:r>
              <a:rPr lang="nb-NO" dirty="0"/>
              <a:t>Organisator</a:t>
            </a:r>
          </a:p>
          <a:p>
            <a:r>
              <a:rPr lang="nb-NO" dirty="0"/>
              <a:t>Informasjonsdeler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1053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4" grpId="1"/>
      <p:bldP spid="4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2A1460-BA95-1083-0694-32C5AD9D5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1824"/>
            <a:ext cx="10515600" cy="4351338"/>
          </a:xfrm>
        </p:spPr>
        <p:txBody>
          <a:bodyPr>
            <a:no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 startAt="20"/>
            </a:pP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Hvis et </a:t>
            </a:r>
            <a:r>
              <a:rPr lang="nb-NO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valgembede</a:t>
            </a: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en leir blir ledig midt i valgperioden, f.eks. fordi YP blir utnevnt til Storembedsmann, kan leiren da egenhendig beslutte å la en annen (som tidligere har innehatt </a:t>
            </a:r>
            <a:r>
              <a:rPr lang="nb-NO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embedet</a:t>
            </a: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fungere i </a:t>
            </a:r>
            <a:r>
              <a:rPr lang="nb-NO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embedet</a:t>
            </a: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resten av valgperioden, eller burde det nomineres og velges en ny? Evt. søkes dispensasjon for å la en denne annen fungere resten av perioden?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Svar: Må ha nominasjon</a:t>
            </a:r>
            <a:endParaRPr lang="nb-NO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21.	</a:t>
            </a: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Hvorfor er det ulik ordlyd for leire og loger ved vakanse i 	</a:t>
            </a:r>
            <a:r>
              <a:rPr lang="nb-NO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valgembeder</a:t>
            </a:r>
            <a:r>
              <a:rPr lang="nb-NO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nb-NO" dirty="0"/>
              <a:t>Svar: Tar dette som innspill til rituelt arbeid</a:t>
            </a:r>
          </a:p>
        </p:txBody>
      </p:sp>
    </p:spTree>
    <p:extLst>
      <p:ext uri="{BB962C8B-B14F-4D97-AF65-F5344CB8AC3E}">
        <p14:creationId xmlns:p14="http://schemas.microsoft.com/office/powerpoint/2010/main" val="21219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Råd og tips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DSS er Stor Sire sin forlengede arm og Representant for </a:t>
            </a:r>
            <a:r>
              <a:rPr lang="nb-NO" dirty="0" err="1"/>
              <a:t>Storlogen</a:t>
            </a:r>
            <a:r>
              <a:rPr lang="nb-NO" dirty="0"/>
              <a:t> i Distriktet</a:t>
            </a:r>
          </a:p>
          <a:p>
            <a:pPr lvl="1"/>
            <a:r>
              <a:rPr lang="nb-NO" dirty="0"/>
              <a:t>Handler lojalt og alltid til</a:t>
            </a:r>
          </a:p>
          <a:p>
            <a:pPr lvl="1"/>
            <a:r>
              <a:rPr lang="nb-NO" dirty="0" err="1"/>
              <a:t>Storlogens</a:t>
            </a:r>
            <a:r>
              <a:rPr lang="nb-NO" dirty="0"/>
              <a:t> beste</a:t>
            </a:r>
          </a:p>
          <a:p>
            <a:r>
              <a:rPr lang="nb-NO" dirty="0"/>
              <a:t>Påse at lover følges og ritualer utøves så enhetlig som mulig</a:t>
            </a:r>
          </a:p>
          <a:p>
            <a:pPr lvl="1"/>
            <a:r>
              <a:rPr lang="nb-NO" dirty="0"/>
              <a:t>Gi tilbakemeldinger og veiledning</a:t>
            </a:r>
          </a:p>
          <a:p>
            <a:r>
              <a:rPr lang="nb-NO" dirty="0"/>
              <a:t>Sette seg ekstra godt inn i ritualer, lovverk, forskrifter og sirkulærer</a:t>
            </a:r>
          </a:p>
          <a:p>
            <a:r>
              <a:rPr lang="nb-NO" dirty="0"/>
              <a:t>Ta avgjørelser som følger regelverk og smidige løsninger med menneskelige hensyn</a:t>
            </a:r>
          </a:p>
          <a:p>
            <a:pPr lvl="1"/>
            <a:r>
              <a:rPr lang="nb-NO" dirty="0"/>
              <a:t>Spør </a:t>
            </a:r>
            <a:r>
              <a:rPr lang="nb-NO" dirty="0" err="1"/>
              <a:t>Storlogen</a:t>
            </a:r>
            <a:r>
              <a:rPr lang="nb-NO" dirty="0"/>
              <a:t> om råd og innspill ved behov</a:t>
            </a:r>
          </a:p>
          <a:p>
            <a:pPr lvl="1"/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2001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Råd og tips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Skap trivsel i Distriktsrådet</a:t>
            </a:r>
          </a:p>
          <a:p>
            <a:pPr lvl="1"/>
            <a:r>
              <a:rPr lang="nb-NO" dirty="0"/>
              <a:t>God stemning</a:t>
            </a:r>
          </a:p>
          <a:p>
            <a:pPr lvl="1"/>
            <a:r>
              <a:rPr lang="nb-NO" dirty="0"/>
              <a:t>La alle </a:t>
            </a:r>
            <a:r>
              <a:rPr lang="nb-NO" dirty="0" err="1"/>
              <a:t>Storrepresentanetene</a:t>
            </a:r>
            <a:r>
              <a:rPr lang="nb-NO" dirty="0"/>
              <a:t> bli hørt</a:t>
            </a:r>
          </a:p>
          <a:p>
            <a:pPr lvl="1"/>
            <a:endParaRPr lang="nb-NO" dirty="0"/>
          </a:p>
          <a:p>
            <a:r>
              <a:rPr lang="nb-NO" dirty="0"/>
              <a:t>Planlegg for minst et halvt år om gangen</a:t>
            </a:r>
          </a:p>
          <a:p>
            <a:pPr lvl="1"/>
            <a:r>
              <a:rPr lang="nb-NO" dirty="0"/>
              <a:t>Ta ut åremålslister og planlegg veteranjuveler, EI, Storlogemøter osv. i god tid</a:t>
            </a:r>
          </a:p>
          <a:p>
            <a:pPr lvl="1"/>
            <a:r>
              <a:rPr lang="nb-NO" dirty="0"/>
              <a:t>Jobb aktivt med langtidsplaner og aksjonsplaner</a:t>
            </a:r>
          </a:p>
          <a:p>
            <a:pPr lvl="1"/>
            <a:r>
              <a:rPr lang="nb-NO" dirty="0"/>
              <a:t>Avklar besøk</a:t>
            </a:r>
          </a:p>
        </p:txBody>
      </p:sp>
    </p:spTree>
    <p:extLst>
      <p:ext uri="{BB962C8B-B14F-4D97-AF65-F5344CB8AC3E}">
        <p14:creationId xmlns:p14="http://schemas.microsoft.com/office/powerpoint/2010/main" val="1824915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Råd og tips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Gi veiledning og «korrigeringer» på en pedagogisk måte</a:t>
            </a:r>
          </a:p>
          <a:p>
            <a:pPr lvl="1"/>
            <a:r>
              <a:rPr lang="nb-NO" dirty="0"/>
              <a:t>Se de store tingene først og fremst</a:t>
            </a:r>
          </a:p>
          <a:p>
            <a:pPr lvl="1"/>
            <a:r>
              <a:rPr lang="nb-NO" dirty="0"/>
              <a:t>Viktig at det veiledes i detaljer også, men husk at dette er fritidsaktiviteter</a:t>
            </a:r>
          </a:p>
          <a:p>
            <a:pPr marL="457200" lvl="1" indent="0">
              <a:buNone/>
            </a:pPr>
            <a:endParaRPr lang="nb-NO" dirty="0"/>
          </a:p>
          <a:p>
            <a:r>
              <a:rPr lang="nb-NO" dirty="0"/>
              <a:t>Kan samle opp til instruksjon</a:t>
            </a:r>
          </a:p>
          <a:p>
            <a:pPr lvl="1"/>
            <a:r>
              <a:rPr lang="nb-NO" dirty="0"/>
              <a:t>Notere forbedringspunkter ved besøk og/eller innspill fra Storrepresentantene</a:t>
            </a:r>
          </a:p>
          <a:p>
            <a:pPr lvl="1"/>
            <a:r>
              <a:rPr lang="nb-NO" dirty="0"/>
              <a:t>Instruere i de områdene som logen ikke har gjort på en riktig måte</a:t>
            </a:r>
          </a:p>
          <a:p>
            <a:pPr lvl="1"/>
            <a:endParaRPr lang="nb-NO" dirty="0"/>
          </a:p>
          <a:p>
            <a:r>
              <a:rPr lang="nb-NO" dirty="0"/>
              <a:t>Unngå å være for «skarp i kantene»</a:t>
            </a:r>
          </a:p>
          <a:p>
            <a:pPr lvl="1"/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3711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Råd og tips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Ved budsjettering, tenk nøye gjennom neste års aktiviteter</a:t>
            </a:r>
          </a:p>
          <a:p>
            <a:pPr lvl="1"/>
            <a:r>
              <a:rPr lang="nb-NO" dirty="0"/>
              <a:t>En del aktiviteter gjentas kun hvert annet år</a:t>
            </a:r>
          </a:p>
          <a:p>
            <a:pPr lvl="1"/>
            <a:endParaRPr lang="nb-NO" dirty="0"/>
          </a:p>
          <a:p>
            <a:r>
              <a:rPr lang="nb-NO" dirty="0"/>
              <a:t>Bruk minst mulig penger</a:t>
            </a:r>
          </a:p>
          <a:p>
            <a:pPr lvl="1"/>
            <a:r>
              <a:rPr lang="nb-NO" dirty="0"/>
              <a:t>Finn løsninger som er mest mulig besparelser</a:t>
            </a:r>
          </a:p>
          <a:p>
            <a:endParaRPr lang="nb-NO" dirty="0"/>
          </a:p>
          <a:p>
            <a:r>
              <a:rPr lang="nb-NO" dirty="0"/>
              <a:t>Reise for Storrepresentanter</a:t>
            </a:r>
          </a:p>
          <a:p>
            <a:pPr lvl="1"/>
            <a:r>
              <a:rPr lang="nb-NO" dirty="0"/>
              <a:t>Kan dekkes hvis de ber om det og dokumenterer </a:t>
            </a:r>
          </a:p>
        </p:txBody>
      </p:sp>
    </p:spTree>
    <p:extLst>
      <p:ext uri="{BB962C8B-B14F-4D97-AF65-F5344CB8AC3E}">
        <p14:creationId xmlns:p14="http://schemas.microsoft.com/office/powerpoint/2010/main" val="3150187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8430E-7C1A-B389-4806-EAB6B90B2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Råd og tips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FDF6E6A-4F11-BA67-4A3C-7EF5D57BA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Gi beskjed til </a:t>
            </a:r>
            <a:r>
              <a:rPr lang="nb-NO" dirty="0" err="1"/>
              <a:t>Storlogen</a:t>
            </a:r>
            <a:r>
              <a:rPr lang="nb-NO" dirty="0"/>
              <a:t> i god tid hvis noen loger sliter og står i fare for å måtte nedlegges.</a:t>
            </a:r>
          </a:p>
          <a:p>
            <a:endParaRPr lang="nb-NO" dirty="0"/>
          </a:p>
          <a:p>
            <a:r>
              <a:rPr lang="nb-NO" dirty="0"/>
              <a:t>Vi må hindre nedleggelser</a:t>
            </a:r>
          </a:p>
          <a:p>
            <a:endParaRPr lang="nb-NO" dirty="0"/>
          </a:p>
          <a:p>
            <a:r>
              <a:rPr lang="nb-NO" dirty="0"/>
              <a:t>Vi må få mulighet til å gjøre tiltak</a:t>
            </a:r>
          </a:p>
        </p:txBody>
      </p:sp>
    </p:spTree>
    <p:extLst>
      <p:ext uri="{BB962C8B-B14F-4D97-AF65-F5344CB8AC3E}">
        <p14:creationId xmlns:p14="http://schemas.microsoft.com/office/powerpoint/2010/main" val="238327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Tips og Råd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2986454" cy="4351338"/>
          </a:xfrm>
        </p:spPr>
        <p:txBody>
          <a:bodyPr/>
          <a:lstStyle/>
          <a:p>
            <a:r>
              <a:rPr lang="nb-NO" dirty="0"/>
              <a:t>Sirkulære om tidsfrister er nyttig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2869" y="1576801"/>
            <a:ext cx="6593864" cy="430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657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Innkomne spørsmål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1.	Ledsager ved veteranjuveltildelinger</a:t>
            </a:r>
          </a:p>
          <a:p>
            <a:pPr marL="914400" lvl="1" indent="-457200">
              <a:buAutoNum type="alphaLcPeriod"/>
            </a:pPr>
            <a:r>
              <a:rPr lang="nb-NO" dirty="0"/>
              <a:t>Reserveres stol</a:t>
            </a:r>
          </a:p>
          <a:p>
            <a:pPr marL="457200" lvl="1" indent="0">
              <a:buNone/>
            </a:pPr>
            <a:r>
              <a:rPr lang="nb-NO" dirty="0"/>
              <a:t>	Svar: Det er hensiktsmessig å reservere stol både i salen og ved bordet</a:t>
            </a:r>
          </a:p>
          <a:p>
            <a:pPr marL="914400" lvl="1" indent="-457200">
              <a:buAutoNum type="alphaLcPeriod"/>
            </a:pPr>
            <a:endParaRPr lang="nb-NO" dirty="0"/>
          </a:p>
          <a:p>
            <a:pPr marL="914400" lvl="1" indent="-457200">
              <a:buAutoNum type="alphaLcPeriod" startAt="2"/>
            </a:pPr>
            <a:r>
              <a:rPr lang="nb-NO" dirty="0"/>
              <a:t>Benytte </a:t>
            </a:r>
            <a:r>
              <a:rPr lang="nb-NO" dirty="0" err="1"/>
              <a:t>regalie</a:t>
            </a:r>
            <a:endParaRPr lang="nb-NO" dirty="0"/>
          </a:p>
          <a:p>
            <a:pPr marL="457200" lvl="1" indent="0">
              <a:buNone/>
            </a:pPr>
            <a:r>
              <a:rPr lang="nb-NO" dirty="0"/>
              <a:t>	Svar: Ledsagerne som er medlem av OF er naturlig å ha på sitt </a:t>
            </a:r>
            <a:r>
              <a:rPr lang="nb-NO" dirty="0" err="1"/>
              <a:t>regalie</a:t>
            </a:r>
            <a:r>
              <a:rPr lang="nb-NO" dirty="0"/>
              <a:t> i salen</a:t>
            </a:r>
          </a:p>
          <a:p>
            <a:pPr marL="457200" lvl="1" indent="0">
              <a:buNone/>
            </a:pPr>
            <a:endParaRPr lang="nb-NO" dirty="0"/>
          </a:p>
          <a:p>
            <a:pPr marL="457200" lvl="1" indent="0">
              <a:buNone/>
            </a:pPr>
            <a:r>
              <a:rPr lang="nb-NO" dirty="0"/>
              <a:t>c.	Inn- og utføring av ledsager</a:t>
            </a:r>
          </a:p>
          <a:p>
            <a:pPr marL="457200" lvl="1" indent="0">
              <a:buNone/>
            </a:pPr>
            <a:r>
              <a:rPr lang="nb-NO" dirty="0"/>
              <a:t>	Dette skjer etter åpning og på bestemt sted i avslutningen</a:t>
            </a:r>
          </a:p>
        </p:txBody>
      </p:sp>
    </p:spTree>
    <p:extLst>
      <p:ext uri="{BB962C8B-B14F-4D97-AF65-F5344CB8AC3E}">
        <p14:creationId xmlns:p14="http://schemas.microsoft.com/office/powerpoint/2010/main" val="2785019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3704</TotalTime>
  <Words>1193</Words>
  <Application>Microsoft Office PowerPoint</Application>
  <PresentationFormat>Widescreen</PresentationFormat>
  <Paragraphs>146</Paragraphs>
  <Slides>20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Office-tema</vt:lpstr>
      <vt:lpstr>2_Office-tema</vt:lpstr>
      <vt:lpstr>Råd og Tips  Svar på spørsmål</vt:lpstr>
      <vt:lpstr>DSS er</vt:lpstr>
      <vt:lpstr>Råd og tips</vt:lpstr>
      <vt:lpstr>Råd og tips</vt:lpstr>
      <vt:lpstr>Råd og tips</vt:lpstr>
      <vt:lpstr>Råd og tips</vt:lpstr>
      <vt:lpstr>Råd og tips</vt:lpstr>
      <vt:lpstr>Tips og Råd</vt:lpstr>
      <vt:lpstr>Innkomne spørsmål</vt:lpstr>
      <vt:lpstr>Innkomne spørsmål</vt:lpstr>
      <vt:lpstr>Innkomne spørsmål</vt:lpstr>
      <vt:lpstr>Innkomne spørsmål</vt:lpstr>
      <vt:lpstr>Innkomne spørsmål</vt:lpstr>
      <vt:lpstr>Innkomne spørsmål</vt:lpstr>
      <vt:lpstr>Innkomne spørsmål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Aim Norway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Atle Wøllo</dc:creator>
  <cp:lastModifiedBy>Atle Wøllo</cp:lastModifiedBy>
  <cp:revision>46</cp:revision>
  <dcterms:created xsi:type="dcterms:W3CDTF">2022-10-23T06:02:24Z</dcterms:created>
  <dcterms:modified xsi:type="dcterms:W3CDTF">2022-10-29T15:33:33Z</dcterms:modified>
</cp:coreProperties>
</file>